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3"/>
  </p:notesMasterIdLst>
  <p:sldIdLst>
    <p:sldId id="256" r:id="rId2"/>
    <p:sldId id="257" r:id="rId3"/>
    <p:sldId id="260" r:id="rId4"/>
    <p:sldId id="285" r:id="rId5"/>
    <p:sldId id="287" r:id="rId6"/>
    <p:sldId id="258" r:id="rId7"/>
    <p:sldId id="259" r:id="rId8"/>
    <p:sldId id="289" r:id="rId9"/>
    <p:sldId id="265" r:id="rId10"/>
    <p:sldId id="290" r:id="rId11"/>
    <p:sldId id="266"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Roboto" panose="020B0604020202020204" charset="0"/>
      <p:regular r:id="rId18"/>
      <p:bold r:id="rId19"/>
      <p:italic r:id="rId20"/>
      <p:boldItalic r:id="rId21"/>
    </p:embeddedFont>
    <p:embeddedFont>
      <p:font typeface="Segoe UI" panose="020B0502040204020203" pitchFamily="34" charset="0"/>
      <p:regular r:id="rId22"/>
      <p:bold r:id="rId23"/>
      <p:italic r:id="rId24"/>
      <p:boldItalic r:id="rId25"/>
    </p:embeddedFont>
    <p:embeddedFont>
      <p:font typeface="Lato" panose="020B0604020202020204" charset="0"/>
      <p:regular r:id="rId26"/>
      <p:bold r:id="rId27"/>
      <p:italic r:id="rId28"/>
      <p:boldItalic r:id="rId29"/>
    </p:embeddedFont>
    <p:embeddedFont>
      <p:font typeface="Raleway" panose="020B060402020202020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21" d="100"/>
          <a:sy n="121" d="100"/>
        </p:scale>
        <p:origin x="-102" y="-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font" Target="fonts/font20.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font" Target="fonts/font19.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 Id="rId35"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287752252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5f6af9dd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5f6af9d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43b4bd3616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43b4bd3616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243b4bd3616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243b4bd3616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51622d556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51622d55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d9c67055b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d9c67055b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51d9165c2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51d9165c2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5430e6bdd_5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5430e6bdd_5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a:endParaRPr/>
          </a:p>
        </p:txBody>
      </p:sp>
      <p:sp>
        <p:nvSpPr>
          <p:cNvPr id="11" name="Google Shape;11;p2"/>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2" name="Google Shape;12;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15"/>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lt1"/>
              </a:buClr>
              <a:buSzPts val="1300"/>
              <a:buChar char="●"/>
              <a:defRPr>
                <a:solidFill>
                  <a:schemeClr val="lt1"/>
                </a:solidFill>
              </a:defRPr>
            </a:lvl1pPr>
            <a:lvl2pPr marL="914400" lvl="1" indent="-298450" rtl="0">
              <a:spcBef>
                <a:spcPts val="1600"/>
              </a:spcBef>
              <a:spcAft>
                <a:spcPts val="0"/>
              </a:spcAft>
              <a:buClr>
                <a:schemeClr val="lt1"/>
              </a:buClr>
              <a:buSzPts val="1100"/>
              <a:buChar char="○"/>
              <a:defRPr>
                <a:solidFill>
                  <a:schemeClr val="lt1"/>
                </a:solidFill>
              </a:defRPr>
            </a:lvl2pPr>
            <a:lvl3pPr marL="1371600" lvl="2" indent="-298450" rtl="0">
              <a:spcBef>
                <a:spcPts val="1600"/>
              </a:spcBef>
              <a:spcAft>
                <a:spcPts val="0"/>
              </a:spcAft>
              <a:buClr>
                <a:schemeClr val="lt1"/>
              </a:buClr>
              <a:buSzPts val="1100"/>
              <a:buChar char="■"/>
              <a:defRPr>
                <a:solidFill>
                  <a:schemeClr val="lt1"/>
                </a:solidFill>
              </a:defRPr>
            </a:lvl3pPr>
            <a:lvl4pPr marL="1828800" lvl="3" indent="-298450" rtl="0">
              <a:spcBef>
                <a:spcPts val="1600"/>
              </a:spcBef>
              <a:spcAft>
                <a:spcPts val="0"/>
              </a:spcAft>
              <a:buClr>
                <a:schemeClr val="lt1"/>
              </a:buClr>
              <a:buSzPts val="1100"/>
              <a:buChar char="●"/>
              <a:defRPr>
                <a:solidFill>
                  <a:schemeClr val="lt1"/>
                </a:solidFill>
              </a:defRPr>
            </a:lvl4pPr>
            <a:lvl5pPr marL="2286000" lvl="4" indent="-298450" rtl="0">
              <a:spcBef>
                <a:spcPts val="1600"/>
              </a:spcBef>
              <a:spcAft>
                <a:spcPts val="0"/>
              </a:spcAft>
              <a:buClr>
                <a:schemeClr val="lt1"/>
              </a:buClr>
              <a:buSzPts val="1100"/>
              <a:buChar char="○"/>
              <a:defRPr>
                <a:solidFill>
                  <a:schemeClr val="lt1"/>
                </a:solidFill>
              </a:defRPr>
            </a:lvl5pPr>
            <a:lvl6pPr marL="2743200" lvl="5" indent="-298450" rtl="0">
              <a:spcBef>
                <a:spcPts val="1600"/>
              </a:spcBef>
              <a:spcAft>
                <a:spcPts val="0"/>
              </a:spcAft>
              <a:buClr>
                <a:schemeClr val="lt1"/>
              </a:buClr>
              <a:buSzPts val="1100"/>
              <a:buChar char="■"/>
              <a:defRPr>
                <a:solidFill>
                  <a:schemeClr val="lt1"/>
                </a:solidFill>
              </a:defRPr>
            </a:lvl6pPr>
            <a:lvl7pPr marL="3200400" lvl="6" indent="-298450" rtl="0">
              <a:spcBef>
                <a:spcPts val="1600"/>
              </a:spcBef>
              <a:spcAft>
                <a:spcPts val="0"/>
              </a:spcAft>
              <a:buClr>
                <a:schemeClr val="lt1"/>
              </a:buClr>
              <a:buSzPts val="1100"/>
              <a:buChar char="●"/>
              <a:defRPr>
                <a:solidFill>
                  <a:schemeClr val="lt1"/>
                </a:solidFill>
              </a:defRPr>
            </a:lvl7pPr>
            <a:lvl8pPr marL="3657600" lvl="7" indent="-298450" rtl="0">
              <a:spcBef>
                <a:spcPts val="1600"/>
              </a:spcBef>
              <a:spcAft>
                <a:spcPts val="0"/>
              </a:spcAft>
              <a:buClr>
                <a:schemeClr val="lt1"/>
              </a:buClr>
              <a:buSzPts val="1100"/>
              <a:buChar char="○"/>
              <a:defRPr>
                <a:solidFill>
                  <a:schemeClr val="lt1"/>
                </a:solidFill>
              </a:defRPr>
            </a:lvl8pPr>
            <a:lvl9pPr marL="4114800" lvl="8" indent="-298450" rtl="0">
              <a:spcBef>
                <a:spcPts val="1600"/>
              </a:spcBef>
              <a:spcAft>
                <a:spcPts val="1600"/>
              </a:spcAft>
              <a:buClr>
                <a:schemeClr val="lt1"/>
              </a:buClr>
              <a:buSzPts val="1100"/>
              <a:buChar char="■"/>
              <a:defRPr>
                <a:solidFill>
                  <a:schemeClr val="lt1"/>
                </a:solidFill>
              </a:defRPr>
            </a:lvl9pPr>
          </a:lstStyle>
          <a:p>
            <a:endParaRPr/>
          </a:p>
        </p:txBody>
      </p:sp>
      <p:sp>
        <p:nvSpPr>
          <p:cNvPr id="128" name="Google Shape;128;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1">
  <p:cSld name="TITLE_1">
    <p:bg>
      <p:bgPr>
        <a:solidFill>
          <a:schemeClr val="lt2"/>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a:endParaRPr/>
          </a:p>
        </p:txBody>
      </p:sp>
      <p:sp>
        <p:nvSpPr>
          <p:cNvPr id="19" name="Google Shape;19;p3"/>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0" name="Google Shape;20;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3"/>
          <p:cNvSpPr/>
          <p:nvPr/>
        </p:nvSpPr>
        <p:spPr>
          <a:xfrm>
            <a:off x="0" y="1"/>
            <a:ext cx="9144000" cy="467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3"/>
          <p:cNvGrpSpPr/>
          <p:nvPr/>
        </p:nvGrpSpPr>
        <p:grpSpPr>
          <a:xfrm>
            <a:off x="5063108" y="1313285"/>
            <a:ext cx="3459716" cy="2670463"/>
            <a:chOff x="3553042" y="1657806"/>
            <a:chExt cx="3461100" cy="2671532"/>
          </a:xfrm>
        </p:grpSpPr>
        <p:sp>
          <p:nvSpPr>
            <p:cNvPr id="26" name="Google Shape;26;p3"/>
            <p:cNvSpPr/>
            <p:nvPr/>
          </p:nvSpPr>
          <p:spPr>
            <a:xfrm>
              <a:off x="4856024" y="3625653"/>
              <a:ext cx="944700" cy="663300"/>
            </a:xfrm>
            <a:prstGeom prst="trapezoid">
              <a:avLst>
                <a:gd name="adj" fmla="val 2500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10800000">
              <a:off x="4953871" y="3681997"/>
              <a:ext cx="400200" cy="606600"/>
            </a:xfrm>
            <a:prstGeom prst="triangle">
              <a:avLst>
                <a:gd name="adj" fmla="val 96745"/>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4767796" y="3681816"/>
              <a:ext cx="163500" cy="606600"/>
            </a:xfrm>
            <a:prstGeom prst="triangle">
              <a:avLst>
                <a:gd name="adj" fmla="val 98558"/>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10800000">
              <a:off x="4668343" y="4283738"/>
              <a:ext cx="1230600" cy="45600"/>
            </a:xfrm>
            <a:prstGeom prst="roundRect">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4926950" y="3681915"/>
              <a:ext cx="42900" cy="5943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3553042" y="1674645"/>
              <a:ext cx="3461100" cy="2014500"/>
            </a:xfrm>
            <a:prstGeom prst="roundRect">
              <a:avLst>
                <a:gd name="adj" fmla="val 1882"/>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3553042" y="1657806"/>
              <a:ext cx="3461100" cy="2014500"/>
            </a:xfrm>
            <a:prstGeom prst="roundRect">
              <a:avLst>
                <a:gd name="adj" fmla="val 1764"/>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4" name="Google Shape;34;p3" descr="Component Detail"/>
          <p:cNvPicPr preferRelativeResize="0"/>
          <p:nvPr/>
        </p:nvPicPr>
        <p:blipFill rotWithShape="1">
          <a:blip r:embed="rId2">
            <a:alphaModFix/>
          </a:blip>
          <a:srcRect b="25076"/>
          <a:stretch/>
        </p:blipFill>
        <p:spPr>
          <a:xfrm>
            <a:off x="5161725" y="1399791"/>
            <a:ext cx="3262825" cy="1833425"/>
          </a:xfrm>
          <a:prstGeom prst="rect">
            <a:avLst/>
          </a:prstGeom>
          <a:noFill/>
          <a:ln>
            <a:noFill/>
          </a:ln>
        </p:spPr>
      </p:pic>
      <p:sp>
        <p:nvSpPr>
          <p:cNvPr id="35" name="Google Shape;35;p3"/>
          <p:cNvSpPr/>
          <p:nvPr/>
        </p:nvSpPr>
        <p:spPr>
          <a:xfrm flipH="1">
            <a:off x="5156273" y="1401826"/>
            <a:ext cx="3268500" cy="1812900"/>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name="adj" fmla="val 4551"/>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5400000">
                <a:off x="3279465" y="2383195"/>
                <a:ext cx="2860500" cy="1446900"/>
              </a:xfrm>
              <a:prstGeom prst="roundRect">
                <a:avLst>
                  <a:gd name="adj" fmla="val 4551"/>
                </a:avLst>
              </a:pr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4473243" y="4318802"/>
                <a:ext cx="472800" cy="76800"/>
              </a:xfrm>
              <a:prstGeom prst="roundRect">
                <a:avLst>
                  <a:gd name="adj" fmla="val 50000"/>
                </a:avLst>
              </a:prstGeom>
              <a:solidFill>
                <a:srgbClr val="4B4B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1" name="Google Shape;41;p3" descr="Mobile View"/>
            <p:cNvPicPr preferRelativeResize="0"/>
            <p:nvPr/>
          </p:nvPicPr>
          <p:blipFill rotWithShape="1">
            <a:blip r:embed="rId3">
              <a:alphaModFix/>
            </a:blip>
            <a:srcRect t="4362" b="4371"/>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000"/>
              <a:buNone/>
              <a:defRPr sz="30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endParaRPr/>
          </a:p>
        </p:txBody>
      </p:sp>
      <p:sp>
        <p:nvSpPr>
          <p:cNvPr id="48" name="Google Shape;48;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
        <p:nvSpPr>
          <p:cNvPr id="63" name="Google Shape;63;p6"/>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64" name="Google Shape;64;p6"/>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65" name="Google Shape;65;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 name="Google Shape;71;p7"/>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
        <p:nvSpPr>
          <p:cNvPr id="72" name="Google Shape;72;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9"/>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
        <p:nvSpPr>
          <p:cNvPr id="82" name="Google Shape;82;p9"/>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83" name="Google Shape;83;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11"/>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000"/>
              <a:buNone/>
              <a:defRPr sz="3000">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
        <p:nvSpPr>
          <p:cNvPr id="96" name="Google Shape;96;p11"/>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97" name="Google Shape;97;p11"/>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98" name="Google Shape;98;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9"/>
        <p:cNvGrpSpPr/>
        <p:nvPr/>
      </p:nvGrpSpPr>
      <p:grpSpPr>
        <a:xfrm>
          <a:off x="0" y="0"/>
          <a:ext cx="0" cy="0"/>
          <a:chOff x="0" y="0"/>
          <a:chExt cx="0" cy="0"/>
        </a:xfrm>
      </p:grpSpPr>
      <p:sp>
        <p:nvSpPr>
          <p:cNvPr id="120" name="Google Shape;120;p14"/>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300"/>
              <a:buNone/>
              <a:defRPr/>
            </a:lvl1pPr>
          </a:lstStyle>
          <a:p>
            <a:endParaRPr/>
          </a:p>
        </p:txBody>
      </p:sp>
      <p:sp>
        <p:nvSpPr>
          <p:cNvPr id="121" name="Google Shape;121;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800"/>
              <a:buFont typeface="Raleway"/>
              <a:buNone/>
              <a:defRPr sz="2800" b="1">
                <a:latin typeface="Raleway"/>
                <a:ea typeface="Raleway"/>
                <a:cs typeface="Raleway"/>
                <a:sym typeface="Raleway"/>
              </a:defRPr>
            </a:lvl1pPr>
            <a:lvl2pPr lvl="1" rtl="0">
              <a:spcBef>
                <a:spcPts val="0"/>
              </a:spcBef>
              <a:spcAft>
                <a:spcPts val="0"/>
              </a:spcAft>
              <a:buSzPts val="2800"/>
              <a:buFont typeface="Raleway"/>
              <a:buNone/>
              <a:defRPr sz="2800" b="1">
                <a:latin typeface="Raleway"/>
                <a:ea typeface="Raleway"/>
                <a:cs typeface="Raleway"/>
                <a:sym typeface="Raleway"/>
              </a:defRPr>
            </a:lvl2pPr>
            <a:lvl3pPr lvl="2" rtl="0">
              <a:spcBef>
                <a:spcPts val="0"/>
              </a:spcBef>
              <a:spcAft>
                <a:spcPts val="0"/>
              </a:spcAft>
              <a:buSzPts val="2800"/>
              <a:buFont typeface="Raleway"/>
              <a:buNone/>
              <a:defRPr sz="2800" b="1">
                <a:latin typeface="Raleway"/>
                <a:ea typeface="Raleway"/>
                <a:cs typeface="Raleway"/>
                <a:sym typeface="Raleway"/>
              </a:defRPr>
            </a:lvl3pPr>
            <a:lvl4pPr lvl="3" rtl="0">
              <a:spcBef>
                <a:spcPts val="0"/>
              </a:spcBef>
              <a:spcAft>
                <a:spcPts val="0"/>
              </a:spcAft>
              <a:buSzPts val="2800"/>
              <a:buFont typeface="Raleway"/>
              <a:buNone/>
              <a:defRPr sz="2800" b="1">
                <a:latin typeface="Raleway"/>
                <a:ea typeface="Raleway"/>
                <a:cs typeface="Raleway"/>
                <a:sym typeface="Raleway"/>
              </a:defRPr>
            </a:lvl4pPr>
            <a:lvl5pPr lvl="4" rtl="0">
              <a:spcBef>
                <a:spcPts val="0"/>
              </a:spcBef>
              <a:spcAft>
                <a:spcPts val="0"/>
              </a:spcAft>
              <a:buSzPts val="2800"/>
              <a:buFont typeface="Raleway"/>
              <a:buNone/>
              <a:defRPr sz="2800" b="1">
                <a:latin typeface="Raleway"/>
                <a:ea typeface="Raleway"/>
                <a:cs typeface="Raleway"/>
                <a:sym typeface="Raleway"/>
              </a:defRPr>
            </a:lvl5pPr>
            <a:lvl6pPr lvl="5" rtl="0">
              <a:spcBef>
                <a:spcPts val="0"/>
              </a:spcBef>
              <a:spcAft>
                <a:spcPts val="0"/>
              </a:spcAft>
              <a:buSzPts val="2800"/>
              <a:buFont typeface="Raleway"/>
              <a:buNone/>
              <a:defRPr sz="2800" b="1">
                <a:latin typeface="Raleway"/>
                <a:ea typeface="Raleway"/>
                <a:cs typeface="Raleway"/>
                <a:sym typeface="Raleway"/>
              </a:defRPr>
            </a:lvl6pPr>
            <a:lvl7pPr lvl="6" rtl="0">
              <a:spcBef>
                <a:spcPts val="0"/>
              </a:spcBef>
              <a:spcAft>
                <a:spcPts val="0"/>
              </a:spcAft>
              <a:buSzPts val="2800"/>
              <a:buFont typeface="Raleway"/>
              <a:buNone/>
              <a:defRPr sz="2800" b="1">
                <a:latin typeface="Raleway"/>
                <a:ea typeface="Raleway"/>
                <a:cs typeface="Raleway"/>
                <a:sym typeface="Raleway"/>
              </a:defRPr>
            </a:lvl7pPr>
            <a:lvl8pPr lvl="7" rtl="0">
              <a:spcBef>
                <a:spcPts val="0"/>
              </a:spcBef>
              <a:spcAft>
                <a:spcPts val="0"/>
              </a:spcAft>
              <a:buSzPts val="2800"/>
              <a:buFont typeface="Raleway"/>
              <a:buNone/>
              <a:defRPr sz="2800" b="1">
                <a:latin typeface="Raleway"/>
                <a:ea typeface="Raleway"/>
                <a:cs typeface="Raleway"/>
                <a:sym typeface="Raleway"/>
              </a:defRPr>
            </a:lvl8pPr>
            <a:lvl9pPr lvl="8" rtl="0">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accent1"/>
                </a:solidFill>
                <a:latin typeface="Lato"/>
                <a:ea typeface="Lato"/>
                <a:cs typeface="Lato"/>
                <a:sym typeface="Lato"/>
              </a:defRPr>
            </a:lvl1pPr>
            <a:lvl2pPr lvl="1" algn="r" rtl="0">
              <a:buNone/>
              <a:defRPr sz="1000">
                <a:solidFill>
                  <a:schemeClr val="accent1"/>
                </a:solidFill>
                <a:latin typeface="Lato"/>
                <a:ea typeface="Lato"/>
                <a:cs typeface="Lato"/>
                <a:sym typeface="Lato"/>
              </a:defRPr>
            </a:lvl2pPr>
            <a:lvl3pPr lvl="2" algn="r" rtl="0">
              <a:buNone/>
              <a:defRPr sz="1000">
                <a:solidFill>
                  <a:schemeClr val="accent1"/>
                </a:solidFill>
                <a:latin typeface="Lato"/>
                <a:ea typeface="Lato"/>
                <a:cs typeface="Lato"/>
                <a:sym typeface="Lato"/>
              </a:defRPr>
            </a:lvl3pPr>
            <a:lvl4pPr lvl="3" algn="r" rtl="0">
              <a:buNone/>
              <a:defRPr sz="1000">
                <a:solidFill>
                  <a:schemeClr val="accent1"/>
                </a:solidFill>
                <a:latin typeface="Lato"/>
                <a:ea typeface="Lato"/>
                <a:cs typeface="Lato"/>
                <a:sym typeface="Lato"/>
              </a:defRPr>
            </a:lvl4pPr>
            <a:lvl5pPr lvl="4" algn="r" rtl="0">
              <a:buNone/>
              <a:defRPr sz="1000">
                <a:solidFill>
                  <a:schemeClr val="accent1"/>
                </a:solidFill>
                <a:latin typeface="Lato"/>
                <a:ea typeface="Lato"/>
                <a:cs typeface="Lato"/>
                <a:sym typeface="Lato"/>
              </a:defRPr>
            </a:lvl5pPr>
            <a:lvl6pPr lvl="5" algn="r" rtl="0">
              <a:buNone/>
              <a:defRPr sz="1000">
                <a:solidFill>
                  <a:schemeClr val="accent1"/>
                </a:solidFill>
                <a:latin typeface="Lato"/>
                <a:ea typeface="Lato"/>
                <a:cs typeface="Lato"/>
                <a:sym typeface="Lato"/>
              </a:defRPr>
            </a:lvl6pPr>
            <a:lvl7pPr lvl="6" algn="r" rtl="0">
              <a:buNone/>
              <a:defRPr sz="1000">
                <a:solidFill>
                  <a:schemeClr val="accent1"/>
                </a:solidFill>
                <a:latin typeface="Lato"/>
                <a:ea typeface="Lato"/>
                <a:cs typeface="Lato"/>
                <a:sym typeface="Lato"/>
              </a:defRPr>
            </a:lvl7pPr>
            <a:lvl8pPr lvl="7" algn="r" rtl="0">
              <a:buNone/>
              <a:defRPr sz="1000">
                <a:solidFill>
                  <a:schemeClr val="accent1"/>
                </a:solidFill>
                <a:latin typeface="Lato"/>
                <a:ea typeface="Lato"/>
                <a:cs typeface="Lato"/>
                <a:sym typeface="Lato"/>
              </a:defRPr>
            </a:lvl8pPr>
            <a:lvl9pPr lvl="8" algn="r" rtl="0">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7" r:id="rId8"/>
    <p:sldLayoutId id="2147483660" r:id="rId9"/>
    <p:sldLayoutId id="2147483661"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7"/>
          <p:cNvSpPr txBox="1">
            <a:spLocks noGrp="1"/>
          </p:cNvSpPr>
          <p:nvPr>
            <p:ph type="ctrTitle"/>
          </p:nvPr>
        </p:nvSpPr>
        <p:spPr>
          <a:xfrm>
            <a:off x="729450" y="1322450"/>
            <a:ext cx="3787800" cy="144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Stock Data Assistant</a:t>
            </a:r>
            <a:endParaRPr/>
          </a:p>
        </p:txBody>
      </p:sp>
      <p:sp>
        <p:nvSpPr>
          <p:cNvPr id="136" name="Google Shape;136;p17"/>
          <p:cNvSpPr txBox="1">
            <a:spLocks noGrp="1"/>
          </p:cNvSpPr>
          <p:nvPr>
            <p:ph type="subTitle" idx="1"/>
          </p:nvPr>
        </p:nvSpPr>
        <p:spPr>
          <a:xfrm>
            <a:off x="729600" y="2921750"/>
            <a:ext cx="3787800" cy="82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 interface assistant that focuses on "real-time stock data" and "related peripheral services."</a:t>
            </a:r>
            <a:endParaRPr/>
          </a:p>
        </p:txBody>
      </p:sp>
      <p:pic>
        <p:nvPicPr>
          <p:cNvPr id="137" name="Google Shape;137;p17"/>
          <p:cNvPicPr preferRelativeResize="0"/>
          <p:nvPr/>
        </p:nvPicPr>
        <p:blipFill>
          <a:blip r:embed="rId3">
            <a:alphaModFix/>
          </a:blip>
          <a:stretch>
            <a:fillRect/>
          </a:stretch>
        </p:blipFill>
        <p:spPr>
          <a:xfrm>
            <a:off x="5056725" y="677575"/>
            <a:ext cx="3566574" cy="35665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0000" y="1318650"/>
            <a:ext cx="3300900" cy="927936"/>
          </a:xfrm>
        </p:spPr>
        <p:txBody>
          <a:bodyPr/>
          <a:lstStyle/>
          <a:p>
            <a:r>
              <a:rPr lang="en-US" dirty="0" smtClean="0"/>
              <a:t>Output</a:t>
            </a:r>
            <a:endParaRPr lang="en-US" dirty="0"/>
          </a:p>
        </p:txBody>
      </p:sp>
      <p:sp>
        <p:nvSpPr>
          <p:cNvPr id="3" name="Subtitle 2"/>
          <p:cNvSpPr>
            <a:spLocks noGrp="1"/>
          </p:cNvSpPr>
          <p:nvPr>
            <p:ph type="subTitle" idx="1"/>
          </p:nvPr>
        </p:nvSpPr>
        <p:spPr>
          <a:xfrm>
            <a:off x="449054" y="1916049"/>
            <a:ext cx="3300900" cy="2474648"/>
          </a:xfrm>
        </p:spPr>
        <p:txBody>
          <a:bodyPr/>
          <a:lstStyle/>
          <a:p>
            <a:r>
              <a:rPr lang="en-US" dirty="0"/>
              <a:t> </a:t>
            </a:r>
            <a:r>
              <a:rPr lang="en-US" sz="2000" dirty="0"/>
              <a:t>[{</a:t>
            </a:r>
          </a:p>
          <a:p>
            <a:r>
              <a:rPr lang="en-US" sz="2000" dirty="0"/>
              <a:t>    code: 'SH510500',</a:t>
            </a:r>
          </a:p>
          <a:p>
            <a:r>
              <a:rPr lang="en-US" sz="2000" dirty="0"/>
              <a:t>    name: '500 ETF',</a:t>
            </a:r>
          </a:p>
          <a:p>
            <a:r>
              <a:rPr lang="en-US" sz="2000" dirty="0"/>
              <a:t>    percent: 0.028383,</a:t>
            </a:r>
          </a:p>
          <a:p>
            <a:r>
              <a:rPr lang="en-US" sz="2000" dirty="0"/>
              <a:t>    now: 7.174,</a:t>
            </a:r>
          </a:p>
          <a:p>
            <a:r>
              <a:rPr lang="en-US" sz="2000" dirty="0"/>
              <a:t>    low: 6.93,</a:t>
            </a:r>
          </a:p>
          <a:p>
            <a:r>
              <a:rPr lang="en-US" sz="2000" dirty="0"/>
              <a:t>    high: 7.184,</a:t>
            </a:r>
          </a:p>
          <a:p>
            <a:r>
              <a:rPr lang="en-US" sz="2000" dirty="0"/>
              <a:t>    yesterday: 6.976</a:t>
            </a:r>
          </a:p>
          <a:p>
            <a:r>
              <a:rPr lang="en-US" sz="2000" dirty="0"/>
              <a:t>  }]</a:t>
            </a:r>
          </a:p>
          <a:p>
            <a:endParaRPr lang="en-US"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1413" y="70945"/>
            <a:ext cx="4461642" cy="50143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956173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7"/>
          <p:cNvSpPr txBox="1">
            <a:spLocks noGrp="1"/>
          </p:cNvSpPr>
          <p:nvPr>
            <p:ph type="title"/>
          </p:nvPr>
        </p:nvSpPr>
        <p:spPr>
          <a:xfrm>
            <a:off x="730000" y="1318650"/>
            <a:ext cx="3300900" cy="1219598"/>
          </a:xfrm>
          <a:prstGeom prst="rect">
            <a:avLst/>
          </a:prstGeom>
        </p:spPr>
        <p:txBody>
          <a:bodyPr spcFirstLastPara="1" wrap="square" lIns="91425" tIns="91425" rIns="91425" bIns="91425" anchor="t" anchorCtr="0">
            <a:noAutofit/>
          </a:bodyPr>
          <a:lstStyle/>
          <a:p>
            <a:pPr lvl="0"/>
            <a:r>
              <a:rPr lang="en-US" sz="2400" dirty="0"/>
              <a:t>Task Management App</a:t>
            </a:r>
            <a:endParaRPr sz="2400" dirty="0"/>
          </a:p>
        </p:txBody>
      </p:sp>
      <p:sp>
        <p:nvSpPr>
          <p:cNvPr id="205" name="Google Shape;205;p27"/>
          <p:cNvSpPr txBox="1">
            <a:spLocks noGrp="1"/>
          </p:cNvSpPr>
          <p:nvPr>
            <p:ph type="subTitle" idx="1"/>
          </p:nvPr>
        </p:nvSpPr>
        <p:spPr>
          <a:xfrm>
            <a:off x="764365" y="2199914"/>
            <a:ext cx="3300900" cy="759000"/>
          </a:xfrm>
          <a:prstGeom prst="rect">
            <a:avLst/>
          </a:prstGeom>
        </p:spPr>
        <p:txBody>
          <a:bodyPr spcFirstLastPara="1" wrap="square" lIns="91425" tIns="91425" rIns="91425" bIns="91425" anchor="t" anchorCtr="0">
            <a:noAutofit/>
          </a:bodyPr>
          <a:lstStyle/>
          <a:p>
            <a:pPr marL="0" lvl="0" indent="0">
              <a:lnSpc>
                <a:spcPct val="115000"/>
              </a:lnSpc>
              <a:spcAft>
                <a:spcPts val="1000"/>
              </a:spcAft>
            </a:pPr>
            <a:r>
              <a:rPr lang="en-US" sz="1400" dirty="0"/>
              <a:t>Created a task management web application using React.js.</a:t>
            </a:r>
          </a:p>
          <a:p>
            <a:pPr marL="0" lvl="0" indent="0">
              <a:lnSpc>
                <a:spcPct val="115000"/>
              </a:lnSpc>
              <a:spcAft>
                <a:spcPts val="1000"/>
              </a:spcAft>
            </a:pPr>
            <a:r>
              <a:rPr lang="en-US" sz="1400" dirty="0"/>
              <a:t>Implemented user authentication, task creation, and task tracking features.</a:t>
            </a:r>
          </a:p>
          <a:p>
            <a:pPr marL="0" lvl="0" indent="0">
              <a:lnSpc>
                <a:spcPct val="115000"/>
              </a:lnSpc>
              <a:spcAft>
                <a:spcPts val="1000"/>
              </a:spcAft>
            </a:pPr>
            <a:r>
              <a:rPr lang="en-US" sz="1400" dirty="0"/>
              <a:t>Utilized Firebase for backend services.</a:t>
            </a:r>
          </a:p>
          <a:p>
            <a:pPr marL="0" lvl="0" indent="0">
              <a:lnSpc>
                <a:spcPct val="115000"/>
              </a:lnSpc>
              <a:spcAft>
                <a:spcPts val="1000"/>
              </a:spcAft>
            </a:pPr>
            <a:r>
              <a:rPr lang="en-US" sz="1400" dirty="0"/>
              <a:t>GitHub Repository</a:t>
            </a:r>
            <a:r>
              <a:rPr lang="en-US" sz="1400" dirty="0" smtClean="0"/>
              <a:t>: https</a:t>
            </a:r>
            <a:r>
              <a:rPr lang="en-US" sz="1400" dirty="0"/>
              <a:t>://</a:t>
            </a:r>
            <a:r>
              <a:rPr lang="en-US" sz="1400" dirty="0" smtClean="0"/>
              <a:t>github.com/baisiyou</a:t>
            </a:r>
            <a:endParaRPr sz="1400" dirty="0"/>
          </a:p>
        </p:txBody>
      </p:sp>
      <p:sp>
        <p:nvSpPr>
          <p:cNvPr id="207" name="Google Shape;207;p27"/>
          <p:cNvSpPr txBox="1"/>
          <p:nvPr/>
        </p:nvSpPr>
        <p:spPr>
          <a:xfrm>
            <a:off x="5286402" y="2664314"/>
            <a:ext cx="3300900" cy="354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dirty="0" smtClean="0">
                <a:solidFill>
                  <a:schemeClr val="dk1"/>
                </a:solidFill>
                <a:latin typeface="Lato"/>
                <a:ea typeface="Lato"/>
                <a:cs typeface="Lato"/>
                <a:sym typeface="Lato"/>
              </a:rPr>
              <a:t>Rubing Zhang</a:t>
            </a:r>
            <a:endParaRPr sz="1100" dirty="0">
              <a:solidFill>
                <a:schemeClr val="accent1"/>
              </a:solidFill>
              <a:latin typeface="Lato"/>
              <a:ea typeface="Lato"/>
              <a:cs typeface="Lato"/>
              <a:sym typeface="Lato"/>
            </a:endParaRPr>
          </a:p>
        </p:txBody>
      </p:sp>
      <p:sp>
        <p:nvSpPr>
          <p:cNvPr id="208" name="Google Shape;208;p27"/>
          <p:cNvSpPr txBox="1"/>
          <p:nvPr/>
        </p:nvSpPr>
        <p:spPr>
          <a:xfrm>
            <a:off x="5341582" y="2664314"/>
            <a:ext cx="3300900" cy="2010162"/>
          </a:xfrm>
          <a:prstGeom prst="rect">
            <a:avLst/>
          </a:prstGeom>
          <a:noFill/>
          <a:ln>
            <a:noFill/>
          </a:ln>
        </p:spPr>
        <p:txBody>
          <a:bodyPr spcFirstLastPara="1" wrap="square" lIns="91425" tIns="91425" rIns="91425" bIns="91425" anchor="t" anchorCtr="0">
            <a:noAutofit/>
          </a:bodyPr>
          <a:lstStyle/>
          <a:p>
            <a:pPr lvl="0" algn="ctr">
              <a:lnSpc>
                <a:spcPct val="115000"/>
              </a:lnSpc>
            </a:pPr>
            <a:endParaRPr lang="en-US" sz="1100" dirty="0">
              <a:solidFill>
                <a:schemeClr val="accent1"/>
              </a:solidFill>
              <a:latin typeface="Lato"/>
              <a:ea typeface="Lato"/>
              <a:cs typeface="Lato"/>
              <a:sym typeface="Lato"/>
            </a:endParaRPr>
          </a:p>
          <a:p>
            <a:pPr lvl="0" algn="ctr">
              <a:lnSpc>
                <a:spcPct val="115000"/>
              </a:lnSpc>
            </a:pPr>
            <a:endParaRPr lang="en-US" sz="1100" dirty="0" smtClean="0">
              <a:solidFill>
                <a:schemeClr val="accent1"/>
              </a:solidFill>
              <a:latin typeface="Lato"/>
              <a:ea typeface="Lato"/>
              <a:cs typeface="Lato"/>
              <a:sym typeface="Lato"/>
            </a:endParaRPr>
          </a:p>
          <a:p>
            <a:pPr lvl="0" algn="ctr">
              <a:lnSpc>
                <a:spcPct val="115000"/>
              </a:lnSpc>
            </a:pPr>
            <a:r>
              <a:rPr lang="en-US" sz="1100" dirty="0" smtClean="0">
                <a:solidFill>
                  <a:schemeClr val="accent1"/>
                </a:solidFill>
                <a:latin typeface="Lato"/>
                <a:ea typeface="Lato"/>
                <a:cs typeface="Lato"/>
                <a:sym typeface="Lato"/>
              </a:rPr>
              <a:t>Programming </a:t>
            </a:r>
            <a:r>
              <a:rPr lang="en-US" sz="1100" dirty="0">
                <a:solidFill>
                  <a:schemeClr val="accent1"/>
                </a:solidFill>
                <a:latin typeface="Lato"/>
                <a:ea typeface="Lato"/>
                <a:cs typeface="Lato"/>
                <a:sym typeface="Lato"/>
              </a:rPr>
              <a:t>Languages: Java, JavaScript</a:t>
            </a:r>
          </a:p>
          <a:p>
            <a:pPr lvl="0" algn="ctr">
              <a:lnSpc>
                <a:spcPct val="115000"/>
              </a:lnSpc>
            </a:pPr>
            <a:r>
              <a:rPr lang="en-US" sz="1100" dirty="0">
                <a:solidFill>
                  <a:schemeClr val="accent1"/>
                </a:solidFill>
                <a:latin typeface="Lato"/>
                <a:ea typeface="Lato"/>
                <a:cs typeface="Lato"/>
                <a:sym typeface="Lato"/>
              </a:rPr>
              <a:t>Web Technologies: HTML, CSS</a:t>
            </a:r>
          </a:p>
          <a:p>
            <a:pPr lvl="0" algn="ctr">
              <a:lnSpc>
                <a:spcPct val="115000"/>
              </a:lnSpc>
            </a:pPr>
            <a:r>
              <a:rPr lang="en-US" sz="1100" dirty="0">
                <a:solidFill>
                  <a:schemeClr val="accent1"/>
                </a:solidFill>
                <a:latin typeface="Lato"/>
                <a:ea typeface="Lato"/>
                <a:cs typeface="Lato"/>
                <a:sym typeface="Lato"/>
              </a:rPr>
              <a:t>Front-End Frameworks: </a:t>
            </a:r>
            <a:r>
              <a:rPr lang="en-US" sz="1100" dirty="0" smtClean="0">
                <a:solidFill>
                  <a:schemeClr val="accent1"/>
                </a:solidFill>
                <a:latin typeface="Lato"/>
                <a:ea typeface="Lato"/>
                <a:cs typeface="Lato"/>
                <a:sym typeface="Lato"/>
              </a:rPr>
              <a:t>React</a:t>
            </a:r>
            <a:r>
              <a:rPr lang="en-US" sz="1100" dirty="0">
                <a:solidFill>
                  <a:schemeClr val="accent1"/>
                </a:solidFill>
                <a:latin typeface="Lato"/>
                <a:ea typeface="Lato"/>
                <a:cs typeface="Lato"/>
                <a:sym typeface="Lato"/>
              </a:rPr>
              <a:t>, </a:t>
            </a:r>
            <a:r>
              <a:rPr lang="en-US" sz="1100" dirty="0" smtClean="0">
                <a:solidFill>
                  <a:schemeClr val="accent1"/>
                </a:solidFill>
                <a:latin typeface="Lato"/>
                <a:ea typeface="Lato"/>
                <a:cs typeface="Lato"/>
                <a:sym typeface="Lato"/>
              </a:rPr>
              <a:t>Angular</a:t>
            </a:r>
            <a:endParaRPr lang="en-US" sz="1100" dirty="0">
              <a:solidFill>
                <a:schemeClr val="accent1"/>
              </a:solidFill>
              <a:latin typeface="Lato"/>
              <a:ea typeface="Lato"/>
              <a:cs typeface="Lato"/>
              <a:sym typeface="Lato"/>
            </a:endParaRPr>
          </a:p>
          <a:p>
            <a:pPr lvl="0" algn="ctr">
              <a:lnSpc>
                <a:spcPct val="115000"/>
              </a:lnSpc>
            </a:pPr>
            <a:r>
              <a:rPr lang="en-US" sz="1100" dirty="0">
                <a:solidFill>
                  <a:schemeClr val="accent1"/>
                </a:solidFill>
                <a:latin typeface="Lato"/>
                <a:ea typeface="Lato"/>
                <a:cs typeface="Lato"/>
                <a:sym typeface="Lato"/>
              </a:rPr>
              <a:t>Version Control: </a:t>
            </a:r>
            <a:r>
              <a:rPr lang="en-US" sz="1100" dirty="0" err="1">
                <a:solidFill>
                  <a:schemeClr val="accent1"/>
                </a:solidFill>
                <a:latin typeface="Lato"/>
                <a:ea typeface="Lato"/>
                <a:cs typeface="Lato"/>
                <a:sym typeface="Lato"/>
              </a:rPr>
              <a:t>Git</a:t>
            </a:r>
            <a:r>
              <a:rPr lang="en-US" sz="1100" dirty="0">
                <a:solidFill>
                  <a:schemeClr val="accent1"/>
                </a:solidFill>
                <a:latin typeface="Lato"/>
                <a:ea typeface="Lato"/>
                <a:cs typeface="Lato"/>
                <a:sym typeface="Lato"/>
              </a:rPr>
              <a:t>/GitHub</a:t>
            </a:r>
          </a:p>
          <a:p>
            <a:pPr lvl="0" algn="ctr">
              <a:lnSpc>
                <a:spcPct val="115000"/>
              </a:lnSpc>
            </a:pPr>
            <a:r>
              <a:rPr lang="en-US" sz="1100" dirty="0">
                <a:solidFill>
                  <a:schemeClr val="accent1"/>
                </a:solidFill>
                <a:latin typeface="Lato"/>
                <a:ea typeface="Lato"/>
                <a:cs typeface="Lato"/>
                <a:sym typeface="Lato"/>
              </a:rPr>
              <a:t>Problem-Solving and Debugging</a:t>
            </a:r>
          </a:p>
          <a:p>
            <a:pPr lvl="0" algn="ctr">
              <a:lnSpc>
                <a:spcPct val="115000"/>
              </a:lnSpc>
            </a:pPr>
            <a:r>
              <a:rPr lang="en-US" sz="1100" dirty="0">
                <a:solidFill>
                  <a:schemeClr val="accent1"/>
                </a:solidFill>
                <a:latin typeface="Lato"/>
                <a:ea typeface="Lato"/>
                <a:cs typeface="Lato"/>
                <a:sym typeface="Lato"/>
              </a:rPr>
              <a:t>Responsive Web Design</a:t>
            </a:r>
          </a:p>
          <a:p>
            <a:pPr lvl="0" algn="ctr">
              <a:lnSpc>
                <a:spcPct val="115000"/>
              </a:lnSpc>
            </a:pPr>
            <a:r>
              <a:rPr lang="en-US" sz="1100" dirty="0">
                <a:solidFill>
                  <a:schemeClr val="accent1"/>
                </a:solidFill>
                <a:latin typeface="Lato"/>
                <a:ea typeface="Lato"/>
                <a:cs typeface="Lato"/>
                <a:sym typeface="Lato"/>
              </a:rPr>
              <a:t>Cross-Browser Compatibility</a:t>
            </a:r>
          </a:p>
          <a:p>
            <a:pPr lvl="0" algn="ctr">
              <a:lnSpc>
                <a:spcPct val="115000"/>
              </a:lnSpc>
            </a:pPr>
            <a:r>
              <a:rPr lang="en-US" sz="1100" dirty="0">
                <a:solidFill>
                  <a:schemeClr val="accent1"/>
                </a:solidFill>
                <a:latin typeface="Lato"/>
                <a:ea typeface="Lato"/>
                <a:cs typeface="Lato"/>
                <a:sym typeface="Lato"/>
              </a:rPr>
              <a:t>Web Performance Optimization</a:t>
            </a:r>
            <a:endParaRPr sz="1100" dirty="0">
              <a:solidFill>
                <a:schemeClr val="accent1"/>
              </a:solidFill>
              <a:latin typeface="Lato"/>
              <a:ea typeface="Lato"/>
              <a:cs typeface="Lato"/>
              <a:sym typeface="Lato"/>
            </a:endParaRPr>
          </a:p>
        </p:txBody>
      </p:sp>
      <p:sp>
        <p:nvSpPr>
          <p:cNvPr id="209" name="Google Shape;209;p27"/>
          <p:cNvSpPr txBox="1"/>
          <p:nvPr/>
        </p:nvSpPr>
        <p:spPr>
          <a:xfrm>
            <a:off x="5341582" y="2199914"/>
            <a:ext cx="3300900" cy="309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Lato"/>
                <a:ea typeface="Lato"/>
                <a:cs typeface="Lato"/>
                <a:sym typeface="Lato"/>
              </a:rPr>
              <a:t>Team Manager</a:t>
            </a:r>
            <a:endParaRPr sz="1100">
              <a:solidFill>
                <a:schemeClr val="accent1"/>
              </a:solidFill>
              <a:latin typeface="Lato"/>
              <a:ea typeface="Lato"/>
              <a:cs typeface="Lato"/>
              <a:sym typeface="Lato"/>
            </a:endParaRP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03531" y="165538"/>
            <a:ext cx="4540469" cy="2097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18"/>
          <p:cNvSpPr txBox="1">
            <a:spLocks noGrp="1"/>
          </p:cNvSpPr>
          <p:nvPr>
            <p:ph type="ctrTitle"/>
          </p:nvPr>
        </p:nvSpPr>
        <p:spPr>
          <a:xfrm>
            <a:off x="2678100" y="496950"/>
            <a:ext cx="3787800" cy="198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solidFill>
                  <a:srgbClr val="424242"/>
                </a:solidFill>
                <a:latin typeface="Arial"/>
                <a:ea typeface="Arial"/>
                <a:cs typeface="Arial"/>
                <a:sym typeface="Arial"/>
              </a:rPr>
              <a:t>Description</a:t>
            </a:r>
            <a:endParaRPr/>
          </a:p>
        </p:txBody>
      </p:sp>
      <p:sp>
        <p:nvSpPr>
          <p:cNvPr id="143" name="Google Shape;143;p18"/>
          <p:cNvSpPr txBox="1">
            <a:spLocks noGrp="1"/>
          </p:cNvSpPr>
          <p:nvPr>
            <p:ph type="subTitle" idx="1"/>
          </p:nvPr>
        </p:nvSpPr>
        <p:spPr>
          <a:xfrm>
            <a:off x="1787950" y="963350"/>
            <a:ext cx="4003200" cy="2328300"/>
          </a:xfrm>
          <a:prstGeom prst="rect">
            <a:avLst/>
          </a:prstGeom>
        </p:spPr>
        <p:txBody>
          <a:bodyPr spcFirstLastPara="1" wrap="square" lIns="91425" tIns="91425" rIns="91425" bIns="91425" anchor="t" anchorCtr="0">
            <a:noAutofit/>
          </a:bodyPr>
          <a:lstStyle/>
          <a:p>
            <a:pPr marL="0" lvl="0" indent="0" algn="just" rtl="0">
              <a:lnSpc>
                <a:spcPct val="115000"/>
              </a:lnSpc>
              <a:spcBef>
                <a:spcPts val="1200"/>
              </a:spcBef>
              <a:spcAft>
                <a:spcPts val="0"/>
              </a:spcAft>
              <a:buNone/>
            </a:pPr>
            <a:r>
              <a:rPr lang="en" sz="1000" b="1">
                <a:solidFill>
                  <a:srgbClr val="374151"/>
                </a:solidFill>
                <a:highlight>
                  <a:srgbClr val="F7F7F8"/>
                </a:highlight>
                <a:latin typeface="Roboto"/>
                <a:ea typeface="Roboto"/>
                <a:cs typeface="Roboto"/>
                <a:sym typeface="Roboto"/>
              </a:rPr>
              <a:t>A real-time stock data assistant, combined with related peripheral services, can provide valuable information and tools for investors, traders, and anyone interested in the stock market. </a:t>
            </a:r>
            <a:endParaRPr sz="1000" b="1">
              <a:solidFill>
                <a:srgbClr val="000000"/>
              </a:solidFill>
              <a:latin typeface="Arial"/>
              <a:ea typeface="Arial"/>
              <a:cs typeface="Arial"/>
              <a:sym typeface="Arial"/>
            </a:endParaRPr>
          </a:p>
          <a:p>
            <a:pPr marL="0" lvl="0" indent="0" algn="just" rtl="0">
              <a:lnSpc>
                <a:spcPct val="115000"/>
              </a:lnSpc>
              <a:spcBef>
                <a:spcPts val="1200"/>
              </a:spcBef>
              <a:spcAft>
                <a:spcPts val="0"/>
              </a:spcAft>
              <a:buNone/>
            </a:pPr>
            <a:r>
              <a:rPr lang="en" sz="1000" b="1">
                <a:solidFill>
                  <a:srgbClr val="374151"/>
                </a:solidFill>
                <a:highlight>
                  <a:srgbClr val="F7F7F8"/>
                </a:highlight>
                <a:latin typeface="Roboto"/>
                <a:ea typeface="Roboto"/>
                <a:cs typeface="Roboto"/>
                <a:sym typeface="Roboto"/>
              </a:rPr>
              <a:t>By offering real-time stock data along with comprehensive market information and tools, this assistant aims to empower users to make informed investment decisions and stay updated on market developments. It caters to both novice investors seeking educational resources and experienced traders looking for advanced analytics and trading capabilities.</a:t>
            </a:r>
            <a:endParaRPr sz="1000" b="1">
              <a:solidFill>
                <a:srgbClr val="000000"/>
              </a:solidFill>
              <a:latin typeface="Arial"/>
              <a:ea typeface="Arial"/>
              <a:cs typeface="Arial"/>
              <a:sym typeface="Arial"/>
            </a:endParaRPr>
          </a:p>
          <a:p>
            <a:pPr marL="0" lvl="0" indent="0" algn="just" rtl="0">
              <a:lnSpc>
                <a:spcPct val="115000"/>
              </a:lnSpc>
              <a:spcBef>
                <a:spcPts val="1200"/>
              </a:spcBef>
              <a:spcAft>
                <a:spcPts val="0"/>
              </a:spcAft>
              <a:buNone/>
            </a:pPr>
            <a:endParaRPr sz="1800">
              <a:solidFill>
                <a:srgbClr val="000000"/>
              </a:solidFill>
              <a:latin typeface="Arial"/>
              <a:ea typeface="Arial"/>
              <a:cs typeface="Arial"/>
              <a:sym typeface="Arial"/>
            </a:endParaRPr>
          </a:p>
          <a:p>
            <a:pPr marL="0" lvl="0" indent="0" algn="l" rtl="0">
              <a:spcBef>
                <a:spcPts val="1200"/>
              </a:spcBef>
              <a:spcAft>
                <a:spcPts val="0"/>
              </a:spcAft>
              <a:buNone/>
            </a:pPr>
            <a:endParaRPr sz="1200">
              <a:solidFill>
                <a:srgbClr val="374151"/>
              </a:solidFill>
              <a:highlight>
                <a:srgbClr val="F7F7F8"/>
              </a:highlight>
              <a:latin typeface="Roboto"/>
              <a:ea typeface="Roboto"/>
              <a:cs typeface="Roboto"/>
              <a:sym typeface="Roboto"/>
            </a:endParaRPr>
          </a:p>
        </p:txBody>
      </p:sp>
      <p:pic>
        <p:nvPicPr>
          <p:cNvPr id="144" name="Google Shape;144;p18"/>
          <p:cNvPicPr preferRelativeResize="0"/>
          <p:nvPr/>
        </p:nvPicPr>
        <p:blipFill>
          <a:blip r:embed="rId3">
            <a:alphaModFix/>
          </a:blip>
          <a:stretch>
            <a:fillRect/>
          </a:stretch>
        </p:blipFill>
        <p:spPr>
          <a:xfrm>
            <a:off x="5993875" y="660400"/>
            <a:ext cx="2680200" cy="26802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1"/>
          <p:cNvSpPr txBox="1">
            <a:spLocks noGrp="1"/>
          </p:cNvSpPr>
          <p:nvPr>
            <p:ph type="title"/>
          </p:nvPr>
        </p:nvSpPr>
        <p:spPr>
          <a:xfrm>
            <a:off x="3832554" y="949015"/>
            <a:ext cx="4798500" cy="3535200"/>
          </a:xfrm>
          <a:prstGeom prst="rect">
            <a:avLst/>
          </a:prstGeom>
        </p:spPr>
        <p:txBody>
          <a:bodyPr spcFirstLastPara="1" wrap="square" lIns="91425" tIns="91425" rIns="91425" bIns="91425" anchor="t" anchorCtr="0">
            <a:noAutofit/>
          </a:bodyPr>
          <a:lstStyle/>
          <a:p>
            <a:pPr lvl="0" algn="just"/>
            <a:r>
              <a:rPr lang="en-US" sz="1800" dirty="0"/>
              <a:t>This marks the initial screen of our application. Here, you'll be presented with options to either log in or create an account to unlock additional features. You can choose to sign in using your Google or Facebook account or opt for email authentication.</a:t>
            </a:r>
            <a:endParaRPr sz="1800" dirty="0"/>
          </a:p>
        </p:txBody>
      </p:sp>
      <p:pic>
        <p:nvPicPr>
          <p:cNvPr id="163" name="Google Shape;163;p21"/>
          <p:cNvPicPr preferRelativeResize="0"/>
          <p:nvPr/>
        </p:nvPicPr>
        <p:blipFill>
          <a:blip r:embed="rId3">
            <a:alphaModFix/>
          </a:blip>
          <a:stretch>
            <a:fillRect/>
          </a:stretch>
        </p:blipFill>
        <p:spPr>
          <a:xfrm>
            <a:off x="317938" y="727842"/>
            <a:ext cx="2567152" cy="4332890"/>
          </a:xfrm>
          <a:prstGeom prst="rect">
            <a:avLst/>
          </a:prstGeom>
          <a:noFill/>
          <a:ln>
            <a:noFill/>
          </a:ln>
        </p:spPr>
      </p:pic>
      <p:sp>
        <p:nvSpPr>
          <p:cNvPr id="4" name="TextBox 3"/>
          <p:cNvSpPr txBox="1"/>
          <p:nvPr/>
        </p:nvSpPr>
        <p:spPr>
          <a:xfrm>
            <a:off x="317938" y="106238"/>
            <a:ext cx="3389585" cy="523220"/>
          </a:xfrm>
          <a:prstGeom prst="rect">
            <a:avLst/>
          </a:prstGeom>
          <a:noFill/>
        </p:spPr>
        <p:txBody>
          <a:bodyPr wrap="square" rtlCol="0">
            <a:spAutoFit/>
          </a:bodyPr>
          <a:lstStyle/>
          <a:p>
            <a:r>
              <a:rPr lang="en-US" sz="2800" b="1" dirty="0">
                <a:ln w="18000">
                  <a:solidFill>
                    <a:schemeClr val="accent2">
                      <a:satMod val="140000"/>
                    </a:schemeClr>
                  </a:solidFill>
                  <a:prstDash val="solid"/>
                  <a:miter lim="800000"/>
                </a:ln>
                <a:noFill/>
                <a:effectLst>
                  <a:outerShdw blurRad="25500" dist="23000" dir="7020000" algn="tl">
                    <a:srgbClr val="000000">
                      <a:alpha val="50000"/>
                    </a:srgbClr>
                  </a:outerShdw>
                </a:effectLst>
              </a:rPr>
              <a:t>First Screen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1076" y="140904"/>
            <a:ext cx="4118446" cy="843455"/>
          </a:xfrm>
        </p:spPr>
        <p:txBody>
          <a:bodyPr/>
          <a:lstStyle/>
          <a:p>
            <a:r>
              <a:rPr lang="en-US" sz="2400" dirty="0"/>
              <a:t>Registration Screen</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9238" y="660180"/>
            <a:ext cx="2589046" cy="4433294"/>
          </a:xfrm>
          <a:prstGeom prst="rect">
            <a:avLst/>
          </a:prstGeom>
        </p:spPr>
      </p:pic>
      <p:sp>
        <p:nvSpPr>
          <p:cNvPr id="4" name="TextBox 3"/>
          <p:cNvSpPr txBox="1"/>
          <p:nvPr/>
        </p:nvSpPr>
        <p:spPr>
          <a:xfrm>
            <a:off x="3586656" y="984359"/>
            <a:ext cx="2885089" cy="3170099"/>
          </a:xfrm>
          <a:prstGeom prst="rect">
            <a:avLst/>
          </a:prstGeom>
          <a:noFill/>
        </p:spPr>
        <p:txBody>
          <a:bodyPr wrap="square" rtlCol="0">
            <a:spAutoFit/>
          </a:bodyPr>
          <a:lstStyle/>
          <a:p>
            <a:pPr>
              <a:spcBef>
                <a:spcPts val="1800"/>
              </a:spcBef>
              <a:spcAft>
                <a:spcPts val="1800"/>
              </a:spcAft>
            </a:pPr>
            <a:r>
              <a:rPr lang="en-US" sz="2000" dirty="0"/>
              <a:t>Welcome to our registration screen. Here, you'll be guided to provide your email, a username, and a password. Rest assured, this data will be securely stored in our Firebase database for future reference.</a:t>
            </a:r>
          </a:p>
        </p:txBody>
      </p:sp>
    </p:spTree>
    <p:extLst>
      <p:ext uri="{BB962C8B-B14F-4D97-AF65-F5344CB8AC3E}">
        <p14:creationId xmlns:p14="http://schemas.microsoft.com/office/powerpoint/2010/main" val="4863703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7201" y="147919"/>
            <a:ext cx="2352709" cy="711302"/>
          </a:xfrm>
        </p:spPr>
        <p:txBody>
          <a:bodyPr/>
          <a:lstStyle/>
          <a:p>
            <a:r>
              <a:rPr lang="en-US" sz="2400" dirty="0"/>
              <a:t>Login Screen</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0299" y="675636"/>
            <a:ext cx="1938368" cy="3949881"/>
          </a:xfrm>
          <a:prstGeom prst="rect">
            <a:avLst/>
          </a:prstGeom>
        </p:spPr>
      </p:pic>
      <p:sp>
        <p:nvSpPr>
          <p:cNvPr id="4" name="TextBox 3"/>
          <p:cNvSpPr txBox="1"/>
          <p:nvPr/>
        </p:nvSpPr>
        <p:spPr>
          <a:xfrm>
            <a:off x="3184634" y="1095703"/>
            <a:ext cx="4217276" cy="1569660"/>
          </a:xfrm>
          <a:prstGeom prst="rect">
            <a:avLst/>
          </a:prstGeom>
          <a:noFill/>
        </p:spPr>
        <p:txBody>
          <a:bodyPr wrap="square" rtlCol="0">
            <a:spAutoFit/>
          </a:bodyPr>
          <a:lstStyle/>
          <a:p>
            <a:r>
              <a:rPr lang="en-US" sz="2400" dirty="0"/>
              <a:t>This is our login screen. It will ask you to input both your username and password in order to access your account.</a:t>
            </a:r>
          </a:p>
        </p:txBody>
      </p:sp>
    </p:spTree>
    <p:extLst>
      <p:ext uri="{BB962C8B-B14F-4D97-AF65-F5344CB8AC3E}">
        <p14:creationId xmlns:p14="http://schemas.microsoft.com/office/powerpoint/2010/main" val="28329924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48"/>
        <p:cNvGrpSpPr/>
        <p:nvPr/>
      </p:nvGrpSpPr>
      <p:grpSpPr>
        <a:xfrm>
          <a:off x="0" y="0"/>
          <a:ext cx="0" cy="0"/>
          <a:chOff x="0" y="0"/>
          <a:chExt cx="0" cy="0"/>
        </a:xfrm>
      </p:grpSpPr>
      <p:sp>
        <p:nvSpPr>
          <p:cNvPr id="149" name="Google Shape;149;p19"/>
          <p:cNvSpPr txBox="1">
            <a:spLocks noGrp="1"/>
          </p:cNvSpPr>
          <p:nvPr>
            <p:ph type="title"/>
          </p:nvPr>
        </p:nvSpPr>
        <p:spPr>
          <a:xfrm>
            <a:off x="1603478" y="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smtClean="0"/>
              <a:t>Main Screen</a:t>
            </a:r>
            <a:endParaRPr sz="2400" dirty="0"/>
          </a:p>
        </p:txBody>
      </p:sp>
      <p:sp>
        <p:nvSpPr>
          <p:cNvPr id="150" name="Google Shape;150;p19"/>
          <p:cNvSpPr txBox="1">
            <a:spLocks noGrp="1"/>
          </p:cNvSpPr>
          <p:nvPr>
            <p:ph type="subTitle" idx="4294967295"/>
          </p:nvPr>
        </p:nvSpPr>
        <p:spPr>
          <a:xfrm>
            <a:off x="4211059" y="873853"/>
            <a:ext cx="3900300" cy="325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solidFill>
                  <a:srgbClr val="FFFFFF"/>
                </a:solidFill>
              </a:rPr>
              <a:t>Select Data Source</a:t>
            </a:r>
            <a:endParaRPr sz="1600" dirty="0">
              <a:solidFill>
                <a:srgbClr val="FFFFFF"/>
              </a:solidFill>
            </a:endParaRPr>
          </a:p>
          <a:p>
            <a:pPr marL="0" lvl="0" indent="0" algn="l" rtl="0">
              <a:lnSpc>
                <a:spcPct val="115000"/>
              </a:lnSpc>
              <a:spcBef>
                <a:spcPts val="1600"/>
              </a:spcBef>
              <a:spcAft>
                <a:spcPts val="0"/>
              </a:spcAft>
              <a:buNone/>
            </a:pPr>
            <a:r>
              <a:rPr lang="en" sz="1600" dirty="0">
                <a:solidFill>
                  <a:srgbClr val="FFFFFF"/>
                </a:solidFill>
              </a:rPr>
              <a:t>Search Stock Codes</a:t>
            </a:r>
            <a:endParaRPr sz="1600" dirty="0">
              <a:solidFill>
                <a:srgbClr val="FFFFFF"/>
              </a:solidFill>
            </a:endParaRPr>
          </a:p>
          <a:p>
            <a:pPr marL="0" lvl="0" indent="0" algn="l" rtl="0">
              <a:lnSpc>
                <a:spcPct val="115000"/>
              </a:lnSpc>
              <a:spcBef>
                <a:spcPts val="1600"/>
              </a:spcBef>
              <a:spcAft>
                <a:spcPts val="0"/>
              </a:spcAft>
              <a:buNone/>
            </a:pPr>
            <a:r>
              <a:rPr lang="en" sz="1600" dirty="0">
                <a:solidFill>
                  <a:srgbClr val="FFFFFF"/>
                </a:solidFill>
              </a:rPr>
              <a:t>Retrieve Real-Time Stock Data</a:t>
            </a:r>
            <a:endParaRPr sz="1600" dirty="0">
              <a:solidFill>
                <a:srgbClr val="FFFFFF"/>
              </a:solidFill>
            </a:endParaRPr>
          </a:p>
          <a:p>
            <a:pPr marL="0" lvl="0" indent="0" algn="l" rtl="0">
              <a:lnSpc>
                <a:spcPct val="115000"/>
              </a:lnSpc>
              <a:spcBef>
                <a:spcPts val="1600"/>
              </a:spcBef>
              <a:spcAft>
                <a:spcPts val="0"/>
              </a:spcAft>
              <a:buNone/>
            </a:pPr>
            <a:r>
              <a:rPr lang="en" sz="1600" dirty="0">
                <a:solidFill>
                  <a:srgbClr val="FFFFFF"/>
                </a:solidFill>
              </a:rPr>
              <a:t>Retrieve Real-Time Group Stock Data</a:t>
            </a:r>
            <a:endParaRPr sz="1600" dirty="0">
              <a:solidFill>
                <a:srgbClr val="FFFFFF"/>
              </a:solidFill>
            </a:endParaRPr>
          </a:p>
          <a:p>
            <a:pPr marL="0" lvl="0" indent="0" algn="l" rtl="0">
              <a:spcBef>
                <a:spcPts val="1600"/>
              </a:spcBef>
              <a:spcAft>
                <a:spcPts val="1600"/>
              </a:spcAft>
              <a:buNone/>
            </a:pPr>
            <a:endParaRPr sz="1800" dirty="0"/>
          </a:p>
        </p:txBody>
      </p:sp>
      <p:pic>
        <p:nvPicPr>
          <p:cNvPr id="151" name="Google Shape;151;p19"/>
          <p:cNvPicPr preferRelativeResize="0"/>
          <p:nvPr/>
        </p:nvPicPr>
        <p:blipFill>
          <a:blip r:embed="rId3">
            <a:alphaModFix/>
          </a:blip>
          <a:stretch>
            <a:fillRect/>
          </a:stretch>
        </p:blipFill>
        <p:spPr>
          <a:xfrm>
            <a:off x="1662887" y="503976"/>
            <a:ext cx="2269175" cy="46395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5"/>
        <p:cNvGrpSpPr/>
        <p:nvPr/>
      </p:nvGrpSpPr>
      <p:grpSpPr>
        <a:xfrm>
          <a:off x="0" y="0"/>
          <a:ext cx="0" cy="0"/>
          <a:chOff x="0" y="0"/>
          <a:chExt cx="0" cy="0"/>
        </a:xfrm>
      </p:grpSpPr>
      <p:sp>
        <p:nvSpPr>
          <p:cNvPr id="156" name="Google Shape;156;p20"/>
          <p:cNvSpPr txBox="1">
            <a:spLocks noGrp="1"/>
          </p:cNvSpPr>
          <p:nvPr>
            <p:ph type="title"/>
          </p:nvPr>
        </p:nvSpPr>
        <p:spPr>
          <a:xfrm>
            <a:off x="745215" y="1409850"/>
            <a:ext cx="7720867" cy="1372764"/>
          </a:xfrm>
          <a:prstGeom prst="rect">
            <a:avLst/>
          </a:prstGeom>
        </p:spPr>
        <p:txBody>
          <a:bodyPr spcFirstLastPara="1" wrap="square" lIns="91425" tIns="91425" rIns="91425" bIns="91425" anchor="t" anchorCtr="0">
            <a:noAutofit/>
          </a:bodyPr>
          <a:lstStyle/>
          <a:p>
            <a:pPr lvl="0"/>
            <a:r>
              <a:rPr lang="en-US" sz="2000" dirty="0"/>
              <a:t>Because the data rules for each exchange vary, a rule has been defined to standardize code definitions: "Exchange + Stock Code."</a:t>
            </a:r>
            <a:endParaRPr sz="2000" dirty="0"/>
          </a:p>
        </p:txBody>
      </p:sp>
      <p:sp>
        <p:nvSpPr>
          <p:cNvPr id="157" name="Google Shape;157;p20"/>
          <p:cNvSpPr txBox="1"/>
          <p:nvPr/>
        </p:nvSpPr>
        <p:spPr>
          <a:xfrm>
            <a:off x="3522000" y="1409850"/>
            <a:ext cx="5622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4" name="Google Shape;187;p25"/>
          <p:cNvSpPr txBox="1">
            <a:spLocks/>
          </p:cNvSpPr>
          <p:nvPr/>
        </p:nvSpPr>
        <p:spPr>
          <a:xfrm>
            <a:off x="2549276" y="266269"/>
            <a:ext cx="2590283" cy="9870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1pPr>
            <a:lvl2pPr marR="0" lvl="1"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2pPr>
            <a:lvl3pPr marR="0" lvl="2"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3pPr>
            <a:lvl4pPr marR="0" lvl="3"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4pPr>
            <a:lvl5pPr marR="0" lvl="4"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5pPr>
            <a:lvl6pPr marR="0" lvl="5"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6pPr>
            <a:lvl7pPr marR="0" lvl="6"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7pPr>
            <a:lvl8pPr marR="0" lvl="7"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8pPr>
            <a:lvl9pPr marR="0" lvl="8"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9pPr>
          </a:lstStyle>
          <a:p>
            <a:r>
              <a:rPr lang="en-US" sz="2400" dirty="0" smtClean="0"/>
              <a:t>The problem</a:t>
            </a:r>
            <a:endParaRPr lang="en-US" sz="2400" b="0" dirty="0"/>
          </a:p>
        </p:txBody>
      </p:sp>
      <p:sp>
        <p:nvSpPr>
          <p:cNvPr id="2" name="AutoShape 2" descr="a stock app UI that shows the information of the four stock indexes: SH SH000001, SZ SZ399001, HK HKHSI, and US USDJI on a hypothetical mobile phone screen and create the following imag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aphicFrame>
        <p:nvGraphicFramePr>
          <p:cNvPr id="3" name="Table 2"/>
          <p:cNvGraphicFramePr>
            <a:graphicFrameLocks noGrp="1"/>
          </p:cNvGraphicFramePr>
          <p:nvPr>
            <p:extLst>
              <p:ext uri="{D42A27DB-BD31-4B8C-83A1-F6EECF244321}">
                <p14:modId xmlns:p14="http://schemas.microsoft.com/office/powerpoint/2010/main" val="1505142396"/>
              </p:ext>
            </p:extLst>
          </p:nvPr>
        </p:nvGraphicFramePr>
        <p:xfrm>
          <a:off x="2331704" y="3075486"/>
          <a:ext cx="4638675" cy="1383411"/>
        </p:xfrm>
        <a:graphic>
          <a:graphicData uri="http://schemas.openxmlformats.org/drawingml/2006/table">
            <a:tbl>
              <a:tblPr firstRow="1" firstCol="1" bandRow="1"/>
              <a:tblGrid>
                <a:gridCol w="1546225"/>
                <a:gridCol w="1546225"/>
                <a:gridCol w="1546225"/>
              </a:tblGrid>
              <a:tr h="0">
                <a:tc>
                  <a:txBody>
                    <a:bodyPr/>
                    <a:lstStyle/>
                    <a:p>
                      <a:pPr marL="0" marR="0" algn="ctr">
                        <a:lnSpc>
                          <a:spcPct val="115000"/>
                        </a:lnSpc>
                        <a:spcBef>
                          <a:spcPts val="1500"/>
                        </a:spcBef>
                        <a:spcAft>
                          <a:spcPts val="1500"/>
                        </a:spcAft>
                      </a:pPr>
                      <a:r>
                        <a:rPr lang="en-US" sz="1050" b="1">
                          <a:solidFill>
                            <a:srgbClr val="374151"/>
                          </a:solidFill>
                          <a:effectLst/>
                          <a:latin typeface="Segoe UI"/>
                          <a:ea typeface="Times New Roman"/>
                          <a:cs typeface="Times New Roman"/>
                        </a:rPr>
                        <a:t>Exchange</a:t>
                      </a:r>
                      <a:endParaRPr lang="en-US" sz="1100">
                        <a:effectLst/>
                        <a:latin typeface="Calibri"/>
                        <a:ea typeface="宋体"/>
                        <a:cs typeface="Times New Roman"/>
                      </a:endParaRPr>
                    </a:p>
                  </a:txBody>
                  <a:tcPr marL="9525" marR="9525" marT="9525" marB="9525" anchor="b">
                    <a:lnL w="12700" cap="flat" cmpd="sng" algn="ctr">
                      <a:solidFill>
                        <a:srgbClr val="D9D9E3"/>
                      </a:solidFill>
                      <a:prstDash val="solid"/>
                      <a:round/>
                      <a:headEnd type="none" w="med" len="med"/>
                      <a:tailEnd type="none" w="med" len="med"/>
                    </a:lnL>
                    <a:lnR w="1270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marL="0" marR="0" algn="ctr">
                        <a:lnSpc>
                          <a:spcPct val="115000"/>
                        </a:lnSpc>
                        <a:spcBef>
                          <a:spcPts val="1500"/>
                        </a:spcBef>
                        <a:spcAft>
                          <a:spcPts val="1500"/>
                        </a:spcAft>
                      </a:pPr>
                      <a:r>
                        <a:rPr lang="en-US" sz="1050" b="1" dirty="0">
                          <a:solidFill>
                            <a:srgbClr val="374151"/>
                          </a:solidFill>
                          <a:effectLst/>
                          <a:latin typeface="Segoe UI"/>
                          <a:ea typeface="Times New Roman"/>
                          <a:cs typeface="Times New Roman"/>
                        </a:rPr>
                        <a:t>Code</a:t>
                      </a:r>
                      <a:endParaRPr lang="en-US" sz="1100" dirty="0">
                        <a:effectLst/>
                        <a:latin typeface="Calibri"/>
                        <a:ea typeface="宋体"/>
                        <a:cs typeface="Times New Roman"/>
                      </a:endParaRPr>
                    </a:p>
                  </a:txBody>
                  <a:tcPr marL="9525" marR="9525" marT="9525" marB="9525" anchor="b">
                    <a:lnL w="12700" cap="flat" cmpd="sng" algn="ctr">
                      <a:solidFill>
                        <a:srgbClr val="D9D9E3"/>
                      </a:solidFill>
                      <a:prstDash val="solid"/>
                      <a:round/>
                      <a:headEnd type="none" w="med" len="med"/>
                      <a:tailEnd type="none" w="med" len="med"/>
                    </a:lnL>
                    <a:lnR w="1270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marL="0" marR="0" algn="ctr">
                        <a:lnSpc>
                          <a:spcPct val="115000"/>
                        </a:lnSpc>
                        <a:spcBef>
                          <a:spcPts val="1500"/>
                        </a:spcBef>
                        <a:spcAft>
                          <a:spcPts val="1500"/>
                        </a:spcAft>
                      </a:pPr>
                      <a:r>
                        <a:rPr lang="en-US" sz="1050" b="1">
                          <a:solidFill>
                            <a:srgbClr val="374151"/>
                          </a:solidFill>
                          <a:effectLst/>
                          <a:latin typeface="Segoe UI"/>
                          <a:ea typeface="Times New Roman"/>
                          <a:cs typeface="Times New Roman"/>
                        </a:rPr>
                        <a:t>Example</a:t>
                      </a:r>
                      <a:endParaRPr lang="en-US" sz="1100">
                        <a:effectLst/>
                        <a:latin typeface="Calibri"/>
                        <a:ea typeface="宋体"/>
                        <a:cs typeface="Times New Roman"/>
                      </a:endParaRPr>
                    </a:p>
                  </a:txBody>
                  <a:tcPr marL="9525" marR="9525" marT="9525" marB="9525" anchor="b">
                    <a:lnL w="12700" cap="flat" cmpd="sng" algn="ctr">
                      <a:solidFill>
                        <a:srgbClr val="D9D9E3"/>
                      </a:solidFill>
                      <a:prstDash val="solid"/>
                      <a:round/>
                      <a:headEnd type="none" w="med" len="med"/>
                      <a:tailEnd type="none" w="med" len="med"/>
                    </a:lnL>
                    <a:lnR w="1270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r>
              <a:tr h="0">
                <a:tc>
                  <a:txBody>
                    <a:bodyPr/>
                    <a:lstStyle/>
                    <a:p>
                      <a:pPr marL="0" marR="0">
                        <a:lnSpc>
                          <a:spcPct val="115000"/>
                        </a:lnSpc>
                        <a:spcBef>
                          <a:spcPts val="1500"/>
                        </a:spcBef>
                        <a:spcAft>
                          <a:spcPts val="1500"/>
                        </a:spcAft>
                      </a:pPr>
                      <a:r>
                        <a:rPr lang="en-US" sz="1050">
                          <a:solidFill>
                            <a:srgbClr val="374151"/>
                          </a:solidFill>
                          <a:effectLst/>
                          <a:latin typeface="Segoe UI"/>
                          <a:ea typeface="Times New Roman"/>
                          <a:cs typeface="Times New Roman"/>
                        </a:rPr>
                        <a:t>Shanghai Stock Exchange</a:t>
                      </a:r>
                      <a:endParaRPr lang="en-US" sz="1100">
                        <a:effectLst/>
                        <a:latin typeface="Calibri"/>
                        <a:ea typeface="宋体"/>
                        <a:cs typeface="Times New Roman"/>
                      </a:endParaRPr>
                    </a:p>
                  </a:txBody>
                  <a:tcPr marL="9525" marR="9525" marT="9525" marB="9525" anchor="b">
                    <a:lnL w="12700" cap="flat" cmpd="sng" algn="ctr">
                      <a:solidFill>
                        <a:srgbClr val="D9D9E3"/>
                      </a:solidFill>
                      <a:prstDash val="solid"/>
                      <a:round/>
                      <a:headEnd type="none" w="med" len="med"/>
                      <a:tailEnd type="none" w="med" len="med"/>
                    </a:lnL>
                    <a:lnR w="1270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marL="0" marR="0">
                        <a:lnSpc>
                          <a:spcPct val="115000"/>
                        </a:lnSpc>
                        <a:spcBef>
                          <a:spcPts val="1500"/>
                        </a:spcBef>
                        <a:spcAft>
                          <a:spcPts val="1500"/>
                        </a:spcAft>
                      </a:pPr>
                      <a:r>
                        <a:rPr lang="en-US" sz="1050" dirty="0">
                          <a:solidFill>
                            <a:srgbClr val="374151"/>
                          </a:solidFill>
                          <a:effectLst/>
                          <a:latin typeface="Segoe UI"/>
                          <a:ea typeface="Times New Roman"/>
                          <a:cs typeface="Times New Roman"/>
                        </a:rPr>
                        <a:t>SH</a:t>
                      </a:r>
                      <a:endParaRPr lang="en-US" sz="1100" dirty="0">
                        <a:effectLst/>
                        <a:latin typeface="Calibri"/>
                        <a:ea typeface="宋体"/>
                        <a:cs typeface="Times New Roman"/>
                      </a:endParaRPr>
                    </a:p>
                  </a:txBody>
                  <a:tcPr marL="9525" marR="9525" marT="9525" marB="9525" anchor="b">
                    <a:lnL w="12700" cap="flat" cmpd="sng" algn="ctr">
                      <a:solidFill>
                        <a:srgbClr val="D9D9E3"/>
                      </a:solidFill>
                      <a:prstDash val="solid"/>
                      <a:round/>
                      <a:headEnd type="none" w="med" len="med"/>
                      <a:tailEnd type="none" w="med" len="med"/>
                    </a:lnL>
                    <a:lnR w="1270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marL="0" marR="0">
                        <a:lnSpc>
                          <a:spcPct val="115000"/>
                        </a:lnSpc>
                        <a:spcBef>
                          <a:spcPts val="1500"/>
                        </a:spcBef>
                        <a:spcAft>
                          <a:spcPts val="1500"/>
                        </a:spcAft>
                      </a:pPr>
                      <a:r>
                        <a:rPr lang="en-US" sz="1050">
                          <a:solidFill>
                            <a:srgbClr val="374151"/>
                          </a:solidFill>
                          <a:effectLst/>
                          <a:latin typeface="Segoe UI"/>
                          <a:ea typeface="Times New Roman"/>
                          <a:cs typeface="Times New Roman"/>
                        </a:rPr>
                        <a:t>SH000001</a:t>
                      </a:r>
                      <a:endParaRPr lang="en-US" sz="1100">
                        <a:effectLst/>
                        <a:latin typeface="Calibri"/>
                        <a:ea typeface="宋体"/>
                        <a:cs typeface="Times New Roman"/>
                      </a:endParaRPr>
                    </a:p>
                  </a:txBody>
                  <a:tcPr marL="9525" marR="9525" marT="9525" marB="9525" anchor="b">
                    <a:lnL w="12700" cap="flat" cmpd="sng" algn="ctr">
                      <a:solidFill>
                        <a:srgbClr val="D9D9E3"/>
                      </a:solidFill>
                      <a:prstDash val="solid"/>
                      <a:round/>
                      <a:headEnd type="none" w="med" len="med"/>
                      <a:tailEnd type="none" w="med" len="med"/>
                    </a:lnL>
                    <a:lnR w="1270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r>
              <a:tr h="0">
                <a:tc>
                  <a:txBody>
                    <a:bodyPr/>
                    <a:lstStyle/>
                    <a:p>
                      <a:pPr marL="0" marR="0">
                        <a:lnSpc>
                          <a:spcPct val="115000"/>
                        </a:lnSpc>
                        <a:spcBef>
                          <a:spcPts val="1500"/>
                        </a:spcBef>
                        <a:spcAft>
                          <a:spcPts val="1500"/>
                        </a:spcAft>
                      </a:pPr>
                      <a:r>
                        <a:rPr lang="en-US" sz="1050">
                          <a:solidFill>
                            <a:srgbClr val="374151"/>
                          </a:solidFill>
                          <a:effectLst/>
                          <a:latin typeface="Segoe UI"/>
                          <a:ea typeface="Times New Roman"/>
                          <a:cs typeface="Times New Roman"/>
                        </a:rPr>
                        <a:t>Shenzhen Stock Exchange</a:t>
                      </a:r>
                      <a:endParaRPr lang="en-US" sz="1100">
                        <a:effectLst/>
                        <a:latin typeface="Calibri"/>
                        <a:ea typeface="宋体"/>
                        <a:cs typeface="Times New Roman"/>
                      </a:endParaRPr>
                    </a:p>
                  </a:txBody>
                  <a:tcPr marL="9525" marR="9525" marT="9525" marB="9525" anchor="b">
                    <a:lnL w="12700" cap="flat" cmpd="sng" algn="ctr">
                      <a:solidFill>
                        <a:srgbClr val="D9D9E3"/>
                      </a:solidFill>
                      <a:prstDash val="solid"/>
                      <a:round/>
                      <a:headEnd type="none" w="med" len="med"/>
                      <a:tailEnd type="none" w="med" len="med"/>
                    </a:lnL>
                    <a:lnR w="1270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marL="0" marR="0">
                        <a:lnSpc>
                          <a:spcPct val="115000"/>
                        </a:lnSpc>
                        <a:spcBef>
                          <a:spcPts val="1500"/>
                        </a:spcBef>
                        <a:spcAft>
                          <a:spcPts val="1500"/>
                        </a:spcAft>
                      </a:pPr>
                      <a:r>
                        <a:rPr lang="en-US" sz="1050" dirty="0">
                          <a:solidFill>
                            <a:srgbClr val="374151"/>
                          </a:solidFill>
                          <a:effectLst/>
                          <a:latin typeface="Segoe UI"/>
                          <a:ea typeface="Times New Roman"/>
                          <a:cs typeface="Times New Roman"/>
                        </a:rPr>
                        <a:t>SZ</a:t>
                      </a:r>
                      <a:endParaRPr lang="en-US" sz="1100" dirty="0">
                        <a:effectLst/>
                        <a:latin typeface="Calibri"/>
                        <a:ea typeface="宋体"/>
                        <a:cs typeface="Times New Roman"/>
                      </a:endParaRPr>
                    </a:p>
                  </a:txBody>
                  <a:tcPr marL="9525" marR="9525" marT="9525" marB="9525" anchor="b">
                    <a:lnL w="12700" cap="flat" cmpd="sng" algn="ctr">
                      <a:solidFill>
                        <a:srgbClr val="D9D9E3"/>
                      </a:solidFill>
                      <a:prstDash val="solid"/>
                      <a:round/>
                      <a:headEnd type="none" w="med" len="med"/>
                      <a:tailEnd type="none" w="med" len="med"/>
                    </a:lnL>
                    <a:lnR w="1270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marL="0" marR="0">
                        <a:lnSpc>
                          <a:spcPct val="115000"/>
                        </a:lnSpc>
                        <a:spcBef>
                          <a:spcPts val="1500"/>
                        </a:spcBef>
                        <a:spcAft>
                          <a:spcPts val="1500"/>
                        </a:spcAft>
                      </a:pPr>
                      <a:r>
                        <a:rPr lang="en-US" sz="1050">
                          <a:solidFill>
                            <a:srgbClr val="374151"/>
                          </a:solidFill>
                          <a:effectLst/>
                          <a:latin typeface="Segoe UI"/>
                          <a:ea typeface="Times New Roman"/>
                          <a:cs typeface="Times New Roman"/>
                        </a:rPr>
                        <a:t>SZ399001</a:t>
                      </a:r>
                      <a:endParaRPr lang="en-US" sz="1100">
                        <a:effectLst/>
                        <a:latin typeface="Calibri"/>
                        <a:ea typeface="宋体"/>
                        <a:cs typeface="Times New Roman"/>
                      </a:endParaRPr>
                    </a:p>
                  </a:txBody>
                  <a:tcPr marL="9525" marR="9525" marT="9525" marB="9525" anchor="b">
                    <a:lnL w="12700" cap="flat" cmpd="sng" algn="ctr">
                      <a:solidFill>
                        <a:srgbClr val="D9D9E3"/>
                      </a:solidFill>
                      <a:prstDash val="solid"/>
                      <a:round/>
                      <a:headEnd type="none" w="med" len="med"/>
                      <a:tailEnd type="none" w="med" len="med"/>
                    </a:lnL>
                    <a:lnR w="1270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r>
              <a:tr h="0">
                <a:tc>
                  <a:txBody>
                    <a:bodyPr/>
                    <a:lstStyle/>
                    <a:p>
                      <a:pPr marL="0" marR="0">
                        <a:lnSpc>
                          <a:spcPct val="115000"/>
                        </a:lnSpc>
                        <a:spcBef>
                          <a:spcPts val="1500"/>
                        </a:spcBef>
                        <a:spcAft>
                          <a:spcPts val="1500"/>
                        </a:spcAft>
                      </a:pPr>
                      <a:r>
                        <a:rPr lang="en-US" sz="1050">
                          <a:solidFill>
                            <a:srgbClr val="374151"/>
                          </a:solidFill>
                          <a:effectLst/>
                          <a:latin typeface="Segoe UI"/>
                          <a:ea typeface="Times New Roman"/>
                          <a:cs typeface="Times New Roman"/>
                        </a:rPr>
                        <a:t>Hong Kong Stock Exchange</a:t>
                      </a:r>
                      <a:endParaRPr lang="en-US" sz="1100">
                        <a:effectLst/>
                        <a:latin typeface="Calibri"/>
                        <a:ea typeface="宋体"/>
                        <a:cs typeface="Times New Roman"/>
                      </a:endParaRPr>
                    </a:p>
                  </a:txBody>
                  <a:tcPr marL="9525" marR="9525" marT="9525" marB="9525" anchor="b">
                    <a:lnL w="12700" cap="flat" cmpd="sng" algn="ctr">
                      <a:solidFill>
                        <a:srgbClr val="D9D9E3"/>
                      </a:solidFill>
                      <a:prstDash val="solid"/>
                      <a:round/>
                      <a:headEnd type="none" w="med" len="med"/>
                      <a:tailEnd type="none" w="med" len="med"/>
                    </a:lnL>
                    <a:lnR w="1270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marL="0" marR="0">
                        <a:lnSpc>
                          <a:spcPct val="115000"/>
                        </a:lnSpc>
                        <a:spcBef>
                          <a:spcPts val="1500"/>
                        </a:spcBef>
                        <a:spcAft>
                          <a:spcPts val="1500"/>
                        </a:spcAft>
                      </a:pPr>
                      <a:r>
                        <a:rPr lang="en-US" sz="1050">
                          <a:solidFill>
                            <a:srgbClr val="374151"/>
                          </a:solidFill>
                          <a:effectLst/>
                          <a:latin typeface="Segoe UI"/>
                          <a:ea typeface="Times New Roman"/>
                          <a:cs typeface="Times New Roman"/>
                        </a:rPr>
                        <a:t>HK</a:t>
                      </a:r>
                      <a:endParaRPr lang="en-US" sz="1100">
                        <a:effectLst/>
                        <a:latin typeface="Calibri"/>
                        <a:ea typeface="宋体"/>
                        <a:cs typeface="Times New Roman"/>
                      </a:endParaRPr>
                    </a:p>
                  </a:txBody>
                  <a:tcPr marL="9525" marR="9525" marT="9525" marB="9525" anchor="b">
                    <a:lnL w="12700" cap="flat" cmpd="sng" algn="ctr">
                      <a:solidFill>
                        <a:srgbClr val="D9D9E3"/>
                      </a:solidFill>
                      <a:prstDash val="solid"/>
                      <a:round/>
                      <a:headEnd type="none" w="med" len="med"/>
                      <a:tailEnd type="none" w="med" len="med"/>
                    </a:lnL>
                    <a:lnR w="1270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marL="0" marR="0">
                        <a:lnSpc>
                          <a:spcPct val="115000"/>
                        </a:lnSpc>
                        <a:spcBef>
                          <a:spcPts val="1500"/>
                        </a:spcBef>
                        <a:spcAft>
                          <a:spcPts val="1500"/>
                        </a:spcAft>
                      </a:pPr>
                      <a:r>
                        <a:rPr lang="en-US" sz="1050">
                          <a:solidFill>
                            <a:srgbClr val="374151"/>
                          </a:solidFill>
                          <a:effectLst/>
                          <a:latin typeface="Segoe UI"/>
                          <a:ea typeface="Times New Roman"/>
                          <a:cs typeface="Times New Roman"/>
                        </a:rPr>
                        <a:t>HKHSI</a:t>
                      </a:r>
                      <a:endParaRPr lang="en-US" sz="1100">
                        <a:effectLst/>
                        <a:latin typeface="Calibri"/>
                        <a:ea typeface="宋体"/>
                        <a:cs typeface="Times New Roman"/>
                      </a:endParaRPr>
                    </a:p>
                  </a:txBody>
                  <a:tcPr marL="9525" marR="9525" marT="9525" marB="9525" anchor="b">
                    <a:lnL w="12700" cap="flat" cmpd="sng" algn="ctr">
                      <a:solidFill>
                        <a:srgbClr val="D9D9E3"/>
                      </a:solidFill>
                      <a:prstDash val="solid"/>
                      <a:round/>
                      <a:headEnd type="none" w="med" len="med"/>
                      <a:tailEnd type="none" w="med" len="med"/>
                    </a:lnL>
                    <a:lnR w="1270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r>
              <a:tr h="0">
                <a:tc>
                  <a:txBody>
                    <a:bodyPr/>
                    <a:lstStyle/>
                    <a:p>
                      <a:pPr marL="0" marR="0">
                        <a:lnSpc>
                          <a:spcPct val="115000"/>
                        </a:lnSpc>
                        <a:spcBef>
                          <a:spcPts val="1500"/>
                        </a:spcBef>
                        <a:spcAft>
                          <a:spcPts val="1500"/>
                        </a:spcAft>
                      </a:pPr>
                      <a:r>
                        <a:rPr lang="en-US" sz="1050">
                          <a:solidFill>
                            <a:srgbClr val="374151"/>
                          </a:solidFill>
                          <a:effectLst/>
                          <a:latin typeface="Segoe UI"/>
                          <a:ea typeface="Times New Roman"/>
                          <a:cs typeface="Times New Roman"/>
                        </a:rPr>
                        <a:t>U.S. Stock Exchange</a:t>
                      </a:r>
                      <a:endParaRPr lang="en-US" sz="1100">
                        <a:effectLst/>
                        <a:latin typeface="Calibri"/>
                        <a:ea typeface="宋体"/>
                        <a:cs typeface="Times New Roman"/>
                      </a:endParaRPr>
                    </a:p>
                  </a:txBody>
                  <a:tcPr marL="9525" marR="9525" marT="9525" marB="9525" anchor="b">
                    <a:lnL w="12700" cap="flat" cmpd="sng" algn="ctr">
                      <a:solidFill>
                        <a:srgbClr val="D9D9E3"/>
                      </a:solidFill>
                      <a:prstDash val="solid"/>
                      <a:round/>
                      <a:headEnd type="none" w="med" len="med"/>
                      <a:tailEnd type="none" w="med" len="med"/>
                    </a:lnL>
                    <a:lnR w="1270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marL="0" marR="0">
                        <a:lnSpc>
                          <a:spcPct val="115000"/>
                        </a:lnSpc>
                        <a:spcBef>
                          <a:spcPts val="1500"/>
                        </a:spcBef>
                        <a:spcAft>
                          <a:spcPts val="1500"/>
                        </a:spcAft>
                      </a:pPr>
                      <a:r>
                        <a:rPr lang="en-US" sz="1050">
                          <a:solidFill>
                            <a:srgbClr val="374151"/>
                          </a:solidFill>
                          <a:effectLst/>
                          <a:latin typeface="Segoe UI"/>
                          <a:ea typeface="Times New Roman"/>
                          <a:cs typeface="Times New Roman"/>
                        </a:rPr>
                        <a:t>US</a:t>
                      </a:r>
                      <a:endParaRPr lang="en-US" sz="1100">
                        <a:effectLst/>
                        <a:latin typeface="Calibri"/>
                        <a:ea typeface="宋体"/>
                        <a:cs typeface="Times New Roman"/>
                      </a:endParaRPr>
                    </a:p>
                  </a:txBody>
                  <a:tcPr marL="9525" marR="9525" marT="9525" marB="9525" anchor="b">
                    <a:lnL w="12700" cap="flat" cmpd="sng" algn="ctr">
                      <a:solidFill>
                        <a:srgbClr val="D9D9E3"/>
                      </a:solidFill>
                      <a:prstDash val="solid"/>
                      <a:round/>
                      <a:headEnd type="none" w="med" len="med"/>
                      <a:tailEnd type="none" w="med" len="med"/>
                    </a:lnL>
                    <a:lnR w="1270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c>
                  <a:txBody>
                    <a:bodyPr/>
                    <a:lstStyle/>
                    <a:p>
                      <a:pPr marL="0" marR="0">
                        <a:lnSpc>
                          <a:spcPct val="115000"/>
                        </a:lnSpc>
                        <a:spcBef>
                          <a:spcPts val="1500"/>
                        </a:spcBef>
                        <a:spcAft>
                          <a:spcPts val="1500"/>
                        </a:spcAft>
                      </a:pPr>
                      <a:r>
                        <a:rPr lang="en-US" sz="1050" dirty="0">
                          <a:solidFill>
                            <a:srgbClr val="374151"/>
                          </a:solidFill>
                          <a:effectLst/>
                          <a:latin typeface="Segoe UI"/>
                          <a:ea typeface="Times New Roman"/>
                          <a:cs typeface="Times New Roman"/>
                        </a:rPr>
                        <a:t>USDJI</a:t>
                      </a:r>
                      <a:endParaRPr lang="en-US" sz="1100" dirty="0">
                        <a:effectLst/>
                        <a:latin typeface="Calibri"/>
                        <a:ea typeface="宋体"/>
                        <a:cs typeface="Times New Roman"/>
                      </a:endParaRPr>
                    </a:p>
                  </a:txBody>
                  <a:tcPr marL="9525" marR="9525" marT="9525" marB="9525" anchor="b">
                    <a:lnL w="12700" cap="flat" cmpd="sng" algn="ctr">
                      <a:solidFill>
                        <a:srgbClr val="D9D9E3"/>
                      </a:solidFill>
                      <a:prstDash val="solid"/>
                      <a:round/>
                      <a:headEnd type="none" w="med" len="med"/>
                      <a:tailEnd type="none" w="med" len="med"/>
                    </a:lnL>
                    <a:lnR w="12700" cap="flat" cmpd="sng" algn="ctr">
                      <a:solidFill>
                        <a:srgbClr val="D9D9E3"/>
                      </a:solidFill>
                      <a:prstDash val="solid"/>
                      <a:round/>
                      <a:headEnd type="none" w="med" len="med"/>
                      <a:tailEnd type="none" w="med" len="med"/>
                    </a:lnR>
                    <a:lnT w="12700" cap="flat" cmpd="sng" algn="ctr">
                      <a:solidFill>
                        <a:srgbClr val="D9D9E3"/>
                      </a:solidFill>
                      <a:prstDash val="solid"/>
                      <a:round/>
                      <a:headEnd type="none" w="med" len="med"/>
                      <a:tailEnd type="none" w="med" len="med"/>
                    </a:lnT>
                    <a:lnB w="12700" cap="flat" cmpd="sng" algn="ctr">
                      <a:solidFill>
                        <a:srgbClr val="D9D9E3"/>
                      </a:solidFill>
                      <a:prstDash val="solid"/>
                      <a:round/>
                      <a:headEnd type="none" w="med" len="med"/>
                      <a:tailEnd type="none" w="med" len="med"/>
                    </a:lnB>
                    <a:solidFill>
                      <a:srgbClr val="F7F7F8"/>
                    </a:solid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36683" y="435781"/>
            <a:ext cx="7688400" cy="535200"/>
          </a:xfrm>
        </p:spPr>
        <p:txBody>
          <a:bodyPr/>
          <a:lstStyle/>
          <a:p>
            <a:r>
              <a:rPr lang="en-US" dirty="0"/>
              <a:t>Data Sources</a:t>
            </a:r>
            <a:br>
              <a:rPr lang="en-US" dirty="0"/>
            </a:br>
            <a:endParaRPr lang="en-US" dirty="0"/>
          </a:p>
        </p:txBody>
      </p:sp>
      <p:sp>
        <p:nvSpPr>
          <p:cNvPr id="4" name="TextBox 3"/>
          <p:cNvSpPr txBox="1"/>
          <p:nvPr/>
        </p:nvSpPr>
        <p:spPr>
          <a:xfrm>
            <a:off x="1836683" y="1292772"/>
            <a:ext cx="4091152" cy="1938992"/>
          </a:xfrm>
          <a:prstGeom prst="rect">
            <a:avLst/>
          </a:prstGeom>
          <a:noFill/>
        </p:spPr>
        <p:txBody>
          <a:bodyPr wrap="square" rtlCol="0">
            <a:spAutoFit/>
          </a:bodyPr>
          <a:lstStyle/>
          <a:p>
            <a:r>
              <a:rPr lang="en-US" sz="2000" dirty="0"/>
              <a:t>import { stocks } from "stock-</a:t>
            </a:r>
            <a:r>
              <a:rPr lang="en-US" sz="2000" dirty="0" err="1"/>
              <a:t>api</a:t>
            </a:r>
            <a:r>
              <a:rPr lang="en-US" sz="2000" dirty="0"/>
              <a:t>";</a:t>
            </a:r>
          </a:p>
          <a:p>
            <a:r>
              <a:rPr lang="en-US" sz="2000" dirty="0" smtClean="0"/>
              <a:t>// </a:t>
            </a:r>
            <a:r>
              <a:rPr lang="en-US" sz="2000" dirty="0"/>
              <a:t>Data Sources</a:t>
            </a:r>
          </a:p>
          <a:p>
            <a:r>
              <a:rPr lang="en-US" sz="2000" dirty="0" err="1"/>
              <a:t>const</a:t>
            </a:r>
            <a:r>
              <a:rPr lang="en-US" sz="2000" dirty="0"/>
              <a:t> </a:t>
            </a:r>
            <a:r>
              <a:rPr lang="en-US" sz="2000" dirty="0" err="1"/>
              <a:t>sina</a:t>
            </a:r>
            <a:r>
              <a:rPr lang="en-US" sz="2000" dirty="0"/>
              <a:t> = </a:t>
            </a:r>
            <a:r>
              <a:rPr lang="en-US" sz="2000" dirty="0" err="1"/>
              <a:t>stocks.sina</a:t>
            </a:r>
            <a:r>
              <a:rPr lang="en-US" sz="2000" dirty="0"/>
              <a:t>;</a:t>
            </a:r>
          </a:p>
          <a:p>
            <a:r>
              <a:rPr lang="en-US" sz="2000" dirty="0" err="1"/>
              <a:t>const</a:t>
            </a:r>
            <a:r>
              <a:rPr lang="en-US" sz="2000" dirty="0"/>
              <a:t> </a:t>
            </a:r>
            <a:r>
              <a:rPr lang="en-US" sz="2000" dirty="0" err="1"/>
              <a:t>xueqiu</a:t>
            </a:r>
            <a:r>
              <a:rPr lang="en-US" sz="2000" dirty="0"/>
              <a:t> = </a:t>
            </a:r>
            <a:r>
              <a:rPr lang="en-US" sz="2000" dirty="0" err="1"/>
              <a:t>stocks.xueqiu</a:t>
            </a:r>
            <a:r>
              <a:rPr lang="en-US" sz="2000" dirty="0"/>
              <a:t>;</a:t>
            </a:r>
          </a:p>
          <a:p>
            <a:r>
              <a:rPr lang="en-US" sz="2000" dirty="0" err="1"/>
              <a:t>const</a:t>
            </a:r>
            <a:r>
              <a:rPr lang="en-US" sz="2000" dirty="0"/>
              <a:t> </a:t>
            </a:r>
            <a:r>
              <a:rPr lang="en-US" sz="2000" dirty="0" err="1"/>
              <a:t>netease</a:t>
            </a:r>
            <a:r>
              <a:rPr lang="en-US" sz="2000" dirty="0"/>
              <a:t> = </a:t>
            </a:r>
            <a:r>
              <a:rPr lang="en-US" sz="2000" dirty="0" err="1"/>
              <a:t>stocks.netease</a:t>
            </a:r>
            <a:r>
              <a:rPr lang="en-US" sz="2000" dirty="0"/>
              <a:t>;</a:t>
            </a:r>
          </a:p>
          <a:p>
            <a:r>
              <a:rPr lang="en-US" sz="2000" dirty="0" err="1"/>
              <a:t>const</a:t>
            </a:r>
            <a:r>
              <a:rPr lang="en-US" sz="2000" dirty="0"/>
              <a:t> </a:t>
            </a:r>
            <a:r>
              <a:rPr lang="en-US" sz="2000" dirty="0" err="1"/>
              <a:t>tencent</a:t>
            </a:r>
            <a:r>
              <a:rPr lang="en-US" sz="2000" dirty="0"/>
              <a:t> = </a:t>
            </a:r>
            <a:r>
              <a:rPr lang="en-US" sz="2000" dirty="0" err="1"/>
              <a:t>stocks.tencent</a:t>
            </a:r>
            <a:r>
              <a:rPr lang="en-US" sz="2000" dirty="0"/>
              <a:t>;</a:t>
            </a:r>
          </a:p>
        </p:txBody>
      </p:sp>
      <p:sp>
        <p:nvSpPr>
          <p:cNvPr id="5" name="AutoShape 2" descr="a stock app UI that shows the information of the four stock indexes: SH SH000001, SZ SZ399001, HK HKHSI, and US USDJI on a hypothetical mobile phone screen and create the following imag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946" y="3539541"/>
            <a:ext cx="9009992" cy="15369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836675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5" name="Google Shape;195;p26"/>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lvl="0"/>
            <a:r>
              <a:rPr lang="en-US" dirty="0"/>
              <a:t>Search Stock Codes</a:t>
            </a:r>
            <a:endParaRPr sz="3000" dirty="0"/>
          </a:p>
        </p:txBody>
      </p:sp>
      <p:sp>
        <p:nvSpPr>
          <p:cNvPr id="196" name="Google Shape;196;p26"/>
          <p:cNvSpPr txBox="1">
            <a:spLocks noGrp="1"/>
          </p:cNvSpPr>
          <p:nvPr>
            <p:ph type="subTitle" idx="1"/>
          </p:nvPr>
        </p:nvSpPr>
        <p:spPr>
          <a:xfrm>
            <a:off x="236483" y="2541415"/>
            <a:ext cx="4146331" cy="1975406"/>
          </a:xfrm>
          <a:prstGeom prst="rect">
            <a:avLst/>
          </a:prstGeom>
        </p:spPr>
        <p:txBody>
          <a:bodyPr spcFirstLastPara="1" wrap="square" lIns="91425" tIns="91425" rIns="91425" bIns="91425" anchor="t" anchorCtr="0">
            <a:noAutofit/>
          </a:bodyPr>
          <a:lstStyle/>
          <a:p>
            <a:pPr marL="0" lvl="0" indent="0">
              <a:lnSpc>
                <a:spcPct val="115000"/>
              </a:lnSpc>
              <a:spcAft>
                <a:spcPts val="1000"/>
              </a:spcAft>
            </a:pPr>
            <a:r>
              <a:rPr lang="en-US" sz="2000" dirty="0"/>
              <a:t>import { stocks } from "stock-</a:t>
            </a:r>
            <a:r>
              <a:rPr lang="en-US" sz="2000" dirty="0" err="1"/>
              <a:t>api</a:t>
            </a:r>
            <a:r>
              <a:rPr lang="en-US" sz="2000" dirty="0"/>
              <a:t>";</a:t>
            </a:r>
          </a:p>
          <a:p>
            <a:pPr marL="0" lvl="0" indent="0">
              <a:lnSpc>
                <a:spcPct val="115000"/>
              </a:lnSpc>
              <a:spcAft>
                <a:spcPts val="1000"/>
              </a:spcAft>
            </a:pPr>
            <a:r>
              <a:rPr lang="en-US" sz="2000" dirty="0" smtClean="0"/>
              <a:t>// </a:t>
            </a:r>
            <a:r>
              <a:rPr lang="en-US" sz="2000" dirty="0"/>
              <a:t>Get real-time data for a group of stocks</a:t>
            </a:r>
          </a:p>
          <a:p>
            <a:pPr marL="0" lvl="0" indent="0">
              <a:lnSpc>
                <a:spcPct val="115000"/>
              </a:lnSpc>
              <a:spcAft>
                <a:spcPts val="1000"/>
              </a:spcAft>
            </a:pPr>
            <a:r>
              <a:rPr lang="en-US" sz="2000" dirty="0" err="1"/>
              <a:t>stocks.sina.searchStocks</a:t>
            </a:r>
            <a:r>
              <a:rPr lang="en-US" sz="2000" dirty="0"/>
              <a:t>(["510500"]).then(console.log)</a:t>
            </a:r>
            <a:r>
              <a:rPr lang="en-US" sz="1300" dirty="0"/>
              <a:t>;</a:t>
            </a: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9884" y="86710"/>
            <a:ext cx="4367047" cy="48951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1158</TotalTime>
  <Words>461</Words>
  <Application>Microsoft Office PowerPoint</Application>
  <PresentationFormat>On-screen Show (16:9)</PresentationFormat>
  <Paragraphs>71</Paragraphs>
  <Slides>11</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Arial</vt:lpstr>
      <vt:lpstr>Calibri</vt:lpstr>
      <vt:lpstr>Roboto</vt:lpstr>
      <vt:lpstr>宋体</vt:lpstr>
      <vt:lpstr>Segoe UI</vt:lpstr>
      <vt:lpstr>Lato</vt:lpstr>
      <vt:lpstr>Raleway</vt:lpstr>
      <vt:lpstr>Times New Roman</vt:lpstr>
      <vt:lpstr>Streamline</vt:lpstr>
      <vt:lpstr>Stock Data Assistant</vt:lpstr>
      <vt:lpstr>Description</vt:lpstr>
      <vt:lpstr>This marks the initial screen of our application. Here, you'll be presented with options to either log in or create an account to unlock additional features. You can choose to sign in using your Google or Facebook account or opt for email authentication.</vt:lpstr>
      <vt:lpstr>Registration Screen</vt:lpstr>
      <vt:lpstr>Login Screen</vt:lpstr>
      <vt:lpstr>Main Screen</vt:lpstr>
      <vt:lpstr>Because the data rules for each exchange vary, a rule has been defined to standardize code definitions: "Exchange + Stock Code."</vt:lpstr>
      <vt:lpstr>Data Sources </vt:lpstr>
      <vt:lpstr>Search Stock Codes</vt:lpstr>
      <vt:lpstr>Output</vt:lpstr>
      <vt:lpstr>Task Management App</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Stock Data Assistant</dc:title>
  <cp:lastModifiedBy>Windows 用户</cp:lastModifiedBy>
  <cp:revision>17</cp:revision>
  <dcterms:modified xsi:type="dcterms:W3CDTF">2023-09-11T10:49:38Z</dcterms:modified>
</cp:coreProperties>
</file>